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1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8" r:id="rId10"/>
    <p:sldId id="269" r:id="rId11"/>
    <p:sldId id="265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326" r:id="rId21"/>
    <p:sldId id="330" r:id="rId22"/>
    <p:sldId id="331" r:id="rId23"/>
    <p:sldId id="332" r:id="rId24"/>
    <p:sldId id="333" r:id="rId25"/>
    <p:sldId id="277" r:id="rId26"/>
    <p:sldId id="278" r:id="rId27"/>
    <p:sldId id="279" r:id="rId28"/>
    <p:sldId id="280" r:id="rId29"/>
    <p:sldId id="282" r:id="rId30"/>
    <p:sldId id="293" r:id="rId31"/>
    <p:sldId id="294" r:id="rId32"/>
    <p:sldId id="295" r:id="rId33"/>
    <p:sldId id="320" r:id="rId34"/>
    <p:sldId id="321" r:id="rId35"/>
    <p:sldId id="296" r:id="rId36"/>
    <p:sldId id="324" r:id="rId37"/>
    <p:sldId id="329" r:id="rId38"/>
    <p:sldId id="325" r:id="rId39"/>
    <p:sldId id="323" r:id="rId40"/>
    <p:sldId id="305" r:id="rId41"/>
    <p:sldId id="328" r:id="rId42"/>
    <p:sldId id="311" r:id="rId4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1" autoAdjust="0"/>
  </p:normalViewPr>
  <p:slideViewPr>
    <p:cSldViewPr>
      <p:cViewPr varScale="1">
        <p:scale>
          <a:sx n="73" d="100"/>
          <a:sy n="73" d="100"/>
        </p:scale>
        <p:origin x="1320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cuments\evaluaci&#243;n%20general%20estudian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wnloads\EVALUACION_RESUMEN%20DOCENT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GESTIÓN</a:t>
            </a:r>
            <a:r>
              <a:rPr lang="en-US" sz="2000" b="1" baseline="0"/>
              <a:t> DIRECTIVA</a:t>
            </a:r>
            <a:endParaRPr lang="en-US" sz="20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Hoja1!$B$4:$C$4</c:f>
              <c:strCache>
                <c:ptCount val="2"/>
                <c:pt idx="0">
                  <c:v>DIRECCIONAMIENTO ESTRATEGICO</c:v>
                </c:pt>
                <c:pt idx="1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Hoja1!$D$4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0-419D-8977-9A450B8151A6}"/>
            </c:ext>
          </c:extLst>
        </c:ser>
        <c:ser>
          <c:idx val="1"/>
          <c:order val="1"/>
          <c:tx>
            <c:strRef>
              <c:f>Hoja1!$B$5:$C$5</c:f>
              <c:strCache>
                <c:ptCount val="2"/>
                <c:pt idx="0">
                  <c:v>DIRECCIONAMIENTO ESTRATEGICO</c:v>
                </c:pt>
                <c:pt idx="1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Hoja1!$D$5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D0-419D-8977-9A450B8151A6}"/>
            </c:ext>
          </c:extLst>
        </c:ser>
        <c:ser>
          <c:idx val="2"/>
          <c:order val="2"/>
          <c:tx>
            <c:strRef>
              <c:f>Hoja1!$B$6:$C$6</c:f>
              <c:strCache>
                <c:ptCount val="2"/>
                <c:pt idx="0">
                  <c:v>DIRECCIONAMIENTO ESTRATEGICO</c:v>
                </c:pt>
                <c:pt idx="1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Hoja1!$D$6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D0-419D-8977-9A450B8151A6}"/>
            </c:ext>
          </c:extLst>
        </c:ser>
        <c:ser>
          <c:idx val="3"/>
          <c:order val="3"/>
          <c:tx>
            <c:strRef>
              <c:f>Hoja1!$B$7:$C$7</c:f>
              <c:strCache>
                <c:ptCount val="2"/>
                <c:pt idx="0">
                  <c:v>DIRECCIONAMIENTO ESTRATEGICO</c:v>
                </c:pt>
                <c:pt idx="1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Hoja1!$D$7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D0-419D-8977-9A450B8151A6}"/>
            </c:ext>
          </c:extLst>
        </c:ser>
        <c:ser>
          <c:idx val="4"/>
          <c:order val="4"/>
          <c:tx>
            <c:strRef>
              <c:f>Hoja1!$B$8:$C$8</c:f>
              <c:strCache>
                <c:ptCount val="2"/>
                <c:pt idx="0">
                  <c:v>GESTIÓN ESTRATÉGICA</c:v>
                </c:pt>
                <c:pt idx="1">
                  <c:v>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Hoja1!$D$8</c:f>
              <c:numCache>
                <c:formatCode>0.00%</c:formatCode>
                <c:ptCount val="1"/>
                <c:pt idx="0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D0-419D-8977-9A450B8151A6}"/>
            </c:ext>
          </c:extLst>
        </c:ser>
        <c:ser>
          <c:idx val="5"/>
          <c:order val="5"/>
          <c:tx>
            <c:strRef>
              <c:f>Hoja1!$B$9:$C$9</c:f>
              <c:strCache>
                <c:ptCount val="2"/>
                <c:pt idx="0">
                  <c:v>GESTIÓN ESTRATÉGICA</c:v>
                </c:pt>
                <c:pt idx="1">
                  <c:v>B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Hoja1!$D$9</c:f>
              <c:numCache>
                <c:formatCode>0.00%</c:formatCode>
                <c:ptCount val="1"/>
                <c:pt idx="0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D0-419D-8977-9A450B8151A6}"/>
            </c:ext>
          </c:extLst>
        </c:ser>
        <c:ser>
          <c:idx val="6"/>
          <c:order val="6"/>
          <c:tx>
            <c:strRef>
              <c:f>Hoja1!$B$10:$C$10</c:f>
              <c:strCache>
                <c:ptCount val="2"/>
                <c:pt idx="0">
                  <c:v>GESTIÓN ESTRATÉGICA</c:v>
                </c:pt>
                <c:pt idx="1">
                  <c:v>C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Hoja1!$D$10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D0-419D-8977-9A450B8151A6}"/>
            </c:ext>
          </c:extLst>
        </c:ser>
        <c:ser>
          <c:idx val="7"/>
          <c:order val="7"/>
          <c:tx>
            <c:strRef>
              <c:f>Hoja1!$B$11:$C$11</c:f>
              <c:strCache>
                <c:ptCount val="2"/>
                <c:pt idx="0">
                  <c:v>GESTIÓN ESTRATÉGICA</c:v>
                </c:pt>
                <c:pt idx="1">
                  <c:v>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Hoja1!$D$11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AD0-419D-8977-9A450B8151A6}"/>
            </c:ext>
          </c:extLst>
        </c:ser>
        <c:ser>
          <c:idx val="8"/>
          <c:order val="8"/>
          <c:tx>
            <c:strRef>
              <c:f>Hoja1!$B$12:$C$12</c:f>
              <c:strCache>
                <c:ptCount val="2"/>
                <c:pt idx="0">
                  <c:v>GOBIERNO ESCOLAR</c:v>
                </c:pt>
                <c:pt idx="1">
                  <c:v>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D0-419D-8977-9A450B8151A6}"/>
            </c:ext>
          </c:extLst>
        </c:ser>
        <c:ser>
          <c:idx val="9"/>
          <c:order val="9"/>
          <c:tx>
            <c:strRef>
              <c:f>Hoja1!$B$13:$C$13</c:f>
              <c:strCache>
                <c:ptCount val="2"/>
                <c:pt idx="0">
                  <c:v>GOBIERNO ESCOLAR</c:v>
                </c:pt>
                <c:pt idx="1">
                  <c:v>B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Hoja1!$D$13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D0-419D-8977-9A450B8151A6}"/>
            </c:ext>
          </c:extLst>
        </c:ser>
        <c:ser>
          <c:idx val="10"/>
          <c:order val="10"/>
          <c:tx>
            <c:strRef>
              <c:f>Hoja1!$B$14:$C$14</c:f>
              <c:strCache>
                <c:ptCount val="2"/>
                <c:pt idx="0">
                  <c:v>GOBIERNO ESCOLAR</c:v>
                </c:pt>
                <c:pt idx="1">
                  <c:v>C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Hoja1!$D$14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D0-419D-8977-9A450B8151A6}"/>
            </c:ext>
          </c:extLst>
        </c:ser>
        <c:ser>
          <c:idx val="11"/>
          <c:order val="11"/>
          <c:tx>
            <c:strRef>
              <c:f>Hoja1!$B$15:$C$15</c:f>
              <c:strCache>
                <c:ptCount val="2"/>
                <c:pt idx="0">
                  <c:v>GOBIERNO ESCOLAR</c:v>
                </c:pt>
                <c:pt idx="1">
                  <c:v>D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Hoja1!$D$15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AD0-419D-8977-9A450B8151A6}"/>
            </c:ext>
          </c:extLst>
        </c:ser>
        <c:ser>
          <c:idx val="12"/>
          <c:order val="12"/>
          <c:tx>
            <c:strRef>
              <c:f>Hoja1!$B$16:$C$16</c:f>
              <c:strCache>
                <c:ptCount val="2"/>
                <c:pt idx="0">
                  <c:v>CLIMA ESCOLAR</c:v>
                </c:pt>
                <c:pt idx="1">
                  <c:v>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Hoja1!$D$16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D0-419D-8977-9A450B8151A6}"/>
            </c:ext>
          </c:extLst>
        </c:ser>
        <c:ser>
          <c:idx val="13"/>
          <c:order val="13"/>
          <c:tx>
            <c:strRef>
              <c:f>Hoja1!$B$17:$C$17</c:f>
              <c:strCache>
                <c:ptCount val="2"/>
                <c:pt idx="0">
                  <c:v>CLIMA ESCOLAR</c:v>
                </c:pt>
                <c:pt idx="1">
                  <c:v>B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Hoja1!$D$17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AD0-419D-8977-9A450B8151A6}"/>
            </c:ext>
          </c:extLst>
        </c:ser>
        <c:ser>
          <c:idx val="14"/>
          <c:order val="14"/>
          <c:tx>
            <c:strRef>
              <c:f>Hoja1!$B$18:$C$18</c:f>
              <c:strCache>
                <c:ptCount val="2"/>
                <c:pt idx="0">
                  <c:v>CLIMA ESCOLAR</c:v>
                </c:pt>
                <c:pt idx="1">
                  <c:v>C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Hoja1!$D$18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AD0-419D-8977-9A450B8151A6}"/>
            </c:ext>
          </c:extLst>
        </c:ser>
        <c:ser>
          <c:idx val="15"/>
          <c:order val="15"/>
          <c:tx>
            <c:strRef>
              <c:f>Hoja1!$B$19:$C$19</c:f>
              <c:strCache>
                <c:ptCount val="2"/>
                <c:pt idx="0">
                  <c:v>CLIMA ESCOLAR</c:v>
                </c:pt>
                <c:pt idx="1">
                  <c:v>D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Hoja1!$D$19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AD0-419D-8977-9A450B8151A6}"/>
            </c:ext>
          </c:extLst>
        </c:ser>
        <c:ser>
          <c:idx val="16"/>
          <c:order val="16"/>
          <c:tx>
            <c:strRef>
              <c:f>Hoja1!$B$20:$C$20</c:f>
              <c:strCache>
                <c:ptCount val="2"/>
                <c:pt idx="0">
                  <c:v>RELACIONES CON EL ENTORNO</c:v>
                </c:pt>
                <c:pt idx="1">
                  <c:v>A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Hoja1!$D$20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AD0-419D-8977-9A450B8151A6}"/>
            </c:ext>
          </c:extLst>
        </c:ser>
        <c:ser>
          <c:idx val="17"/>
          <c:order val="17"/>
          <c:tx>
            <c:strRef>
              <c:f>Hoja1!$B$21:$C$21</c:f>
              <c:strCache>
                <c:ptCount val="2"/>
                <c:pt idx="0">
                  <c:v>RELACIONES CON EL ENTORNO</c:v>
                </c:pt>
                <c:pt idx="1">
                  <c:v>B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Hoja1!$D$21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AD0-419D-8977-9A450B8151A6}"/>
            </c:ext>
          </c:extLst>
        </c:ser>
        <c:ser>
          <c:idx val="18"/>
          <c:order val="18"/>
          <c:tx>
            <c:strRef>
              <c:f>Hoja1!$B$22:$C$22</c:f>
              <c:strCache>
                <c:ptCount val="2"/>
                <c:pt idx="0">
                  <c:v>RELACIONES CON EL ENTORNO</c:v>
                </c:pt>
                <c:pt idx="1">
                  <c:v>C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Hoja1!$D$22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AD0-419D-8977-9A450B8151A6}"/>
            </c:ext>
          </c:extLst>
        </c:ser>
        <c:ser>
          <c:idx val="19"/>
          <c:order val="19"/>
          <c:tx>
            <c:strRef>
              <c:f>Hoja1!$B$23:$C$23</c:f>
              <c:strCache>
                <c:ptCount val="2"/>
                <c:pt idx="0">
                  <c:v>RELACIONES CON EL ENTORNO</c:v>
                </c:pt>
                <c:pt idx="1">
                  <c:v>D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Hoja1!$D$23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AD0-419D-8977-9A450B8151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96942239"/>
        <c:axId val="1396944735"/>
        <c:axId val="0"/>
      </c:bar3DChart>
      <c:catAx>
        <c:axId val="1396942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6944735"/>
        <c:crosses val="autoZero"/>
        <c:auto val="1"/>
        <c:lblAlgn val="ctr"/>
        <c:lblOffset val="100"/>
        <c:noMultiLvlLbl val="0"/>
      </c:catAx>
      <c:valAx>
        <c:axId val="1396944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6942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7"/>
        <c:delete val="1"/>
      </c:legendEntry>
      <c:legendEntry>
        <c:idx val="18"/>
        <c:delete val="1"/>
      </c:legendEntry>
      <c:legendEntry>
        <c:idx val="19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GESTION ACADÉMICA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Hoja1!$D$3:$D$4</c:f>
              <c:strCache>
                <c:ptCount val="2"/>
                <c:pt idx="0">
                  <c:v>DISEÑO PEDAGÓGIO</c:v>
                </c:pt>
                <c:pt idx="1">
                  <c:v>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Hoja1!$B$5:$C$5</c:f>
              <c:strCache>
                <c:ptCount val="2"/>
                <c:pt idx="0">
                  <c:v>1.5%</c:v>
                </c:pt>
                <c:pt idx="1">
                  <c:v>6.5%</c:v>
                </c:pt>
              </c:strCache>
            </c:strRef>
          </c:cat>
          <c:val>
            <c:numRef>
              <c:f>Hoja1!$D$5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A-40B1-9DC9-595DED8FC11F}"/>
            </c:ext>
          </c:extLst>
        </c:ser>
        <c:ser>
          <c:idx val="1"/>
          <c:order val="1"/>
          <c:tx>
            <c:strRef>
              <c:f>Hoja1!$E$3:$E$4</c:f>
              <c:strCache>
                <c:ptCount val="2"/>
                <c:pt idx="0">
                  <c:v>DISEÑO PEDAGÓGIO</c:v>
                </c:pt>
                <c:pt idx="1">
                  <c:v>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Hoja1!$B$5:$C$5</c:f>
              <c:strCache>
                <c:ptCount val="2"/>
                <c:pt idx="0">
                  <c:v>1.5%</c:v>
                </c:pt>
                <c:pt idx="1">
                  <c:v>6.5%</c:v>
                </c:pt>
              </c:strCache>
            </c:strRef>
          </c:cat>
          <c:val>
            <c:numRef>
              <c:f>Hoja1!$E$5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6A-40B1-9DC9-595DED8FC11F}"/>
            </c:ext>
          </c:extLst>
        </c:ser>
        <c:ser>
          <c:idx val="2"/>
          <c:order val="2"/>
          <c:tx>
            <c:strRef>
              <c:f>Hoja1!$F$3:$F$4</c:f>
              <c:strCache>
                <c:ptCount val="2"/>
                <c:pt idx="0">
                  <c:v>PRACTICAS PEDAGÓGICAS</c:v>
                </c:pt>
                <c:pt idx="1">
                  <c:v>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Hoja1!$B$5:$C$5</c:f>
              <c:strCache>
                <c:ptCount val="2"/>
                <c:pt idx="0">
                  <c:v>1.5%</c:v>
                </c:pt>
                <c:pt idx="1">
                  <c:v>6.5%</c:v>
                </c:pt>
              </c:strCache>
            </c:strRef>
          </c:cat>
          <c:val>
            <c:numRef>
              <c:f>Hoja1!$F$5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6A-40B1-9DC9-595DED8FC11F}"/>
            </c:ext>
          </c:extLst>
        </c:ser>
        <c:ser>
          <c:idx val="3"/>
          <c:order val="3"/>
          <c:tx>
            <c:strRef>
              <c:f>Hoja1!$G$3:$G$4</c:f>
              <c:strCache>
                <c:ptCount val="2"/>
                <c:pt idx="0">
                  <c:v>PRACTICAS PEDAGÓGICAS</c:v>
                </c:pt>
                <c:pt idx="1">
                  <c:v>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Hoja1!$B$5:$C$5</c:f>
              <c:strCache>
                <c:ptCount val="2"/>
                <c:pt idx="0">
                  <c:v>1.5%</c:v>
                </c:pt>
                <c:pt idx="1">
                  <c:v>6.5%</c:v>
                </c:pt>
              </c:strCache>
            </c:strRef>
          </c:cat>
          <c:val>
            <c:numRef>
              <c:f>Hoja1!$G$5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6A-40B1-9DC9-595DED8FC11F}"/>
            </c:ext>
          </c:extLst>
        </c:ser>
        <c:ser>
          <c:idx val="4"/>
          <c:order val="4"/>
          <c:tx>
            <c:strRef>
              <c:f>Hoja1!$H$3:$H$4</c:f>
              <c:strCache>
                <c:ptCount val="2"/>
                <c:pt idx="0">
                  <c:v>PRACTICAS PEDAGÓGICAS</c:v>
                </c:pt>
                <c:pt idx="1">
                  <c:v>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Hoja1!$B$5:$C$5</c:f>
              <c:strCache>
                <c:ptCount val="2"/>
                <c:pt idx="0">
                  <c:v>1.5%</c:v>
                </c:pt>
                <c:pt idx="1">
                  <c:v>6.5%</c:v>
                </c:pt>
              </c:strCache>
            </c:strRef>
          </c:cat>
          <c:val>
            <c:numRef>
              <c:f>Hoja1!$H$5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6A-40B1-9DC9-595DED8FC11F}"/>
            </c:ext>
          </c:extLst>
        </c:ser>
        <c:ser>
          <c:idx val="5"/>
          <c:order val="5"/>
          <c:tx>
            <c:strRef>
              <c:f>Hoja1!$I$3:$I$4</c:f>
              <c:strCache>
                <c:ptCount val="2"/>
                <c:pt idx="0">
                  <c:v>PRACTICAS PEDAGÓGICAS</c:v>
                </c:pt>
                <c:pt idx="1">
                  <c:v>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Hoja1!$B$5:$C$5</c:f>
              <c:strCache>
                <c:ptCount val="2"/>
                <c:pt idx="0">
                  <c:v>1.5%</c:v>
                </c:pt>
                <c:pt idx="1">
                  <c:v>6.5%</c:v>
                </c:pt>
              </c:strCache>
            </c:strRef>
          </c:cat>
          <c:val>
            <c:numRef>
              <c:f>Hoja1!$I$5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6A-40B1-9DC9-595DED8FC11F}"/>
            </c:ext>
          </c:extLst>
        </c:ser>
        <c:ser>
          <c:idx val="6"/>
          <c:order val="6"/>
          <c:tx>
            <c:strRef>
              <c:f>Hoja1!$J$3:$J$4</c:f>
              <c:strCache>
                <c:ptCount val="2"/>
                <c:pt idx="0">
                  <c:v>GESTIÓN EN EL AULA</c:v>
                </c:pt>
                <c:pt idx="1">
                  <c:v>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Hoja1!$B$5:$C$5</c:f>
              <c:strCache>
                <c:ptCount val="2"/>
                <c:pt idx="0">
                  <c:v>1.5%</c:v>
                </c:pt>
                <c:pt idx="1">
                  <c:v>6.5%</c:v>
                </c:pt>
              </c:strCache>
            </c:strRef>
          </c:cat>
          <c:val>
            <c:numRef>
              <c:f>Hoja1!$J$5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6A-40B1-9DC9-595DED8FC11F}"/>
            </c:ext>
          </c:extLst>
        </c:ser>
        <c:ser>
          <c:idx val="7"/>
          <c:order val="7"/>
          <c:tx>
            <c:strRef>
              <c:f>Hoja1!$K$3:$K$4</c:f>
              <c:strCache>
                <c:ptCount val="2"/>
                <c:pt idx="0">
                  <c:v>GESTIÓN EN EL AULA</c:v>
                </c:pt>
                <c:pt idx="1">
                  <c:v>B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Hoja1!$B$5:$C$5</c:f>
              <c:strCache>
                <c:ptCount val="2"/>
                <c:pt idx="0">
                  <c:v>1.5%</c:v>
                </c:pt>
                <c:pt idx="1">
                  <c:v>6.5%</c:v>
                </c:pt>
              </c:strCache>
            </c:strRef>
          </c:cat>
          <c:val>
            <c:numRef>
              <c:f>Hoja1!$K$5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6A-40B1-9DC9-595DED8FC11F}"/>
            </c:ext>
          </c:extLst>
        </c:ser>
        <c:ser>
          <c:idx val="8"/>
          <c:order val="8"/>
          <c:tx>
            <c:strRef>
              <c:f>Hoja1!$L$3:$L$4</c:f>
              <c:strCache>
                <c:ptCount val="2"/>
                <c:pt idx="0">
                  <c:v>GESTIÓN EN EL AULA</c:v>
                </c:pt>
                <c:pt idx="1">
                  <c:v>C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Hoja1!$B$5:$C$5</c:f>
              <c:strCache>
                <c:ptCount val="2"/>
                <c:pt idx="0">
                  <c:v>1.5%</c:v>
                </c:pt>
                <c:pt idx="1">
                  <c:v>6.5%</c:v>
                </c:pt>
              </c:strCache>
            </c:strRef>
          </c:cat>
          <c:val>
            <c:numRef>
              <c:f>Hoja1!$L$5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6A-40B1-9DC9-595DED8FC11F}"/>
            </c:ext>
          </c:extLst>
        </c:ser>
        <c:ser>
          <c:idx val="9"/>
          <c:order val="9"/>
          <c:tx>
            <c:strRef>
              <c:f>Hoja1!$M$3:$M$4</c:f>
              <c:strCache>
                <c:ptCount val="2"/>
                <c:pt idx="0">
                  <c:v>GESTIÓN EN EL AULA</c:v>
                </c:pt>
                <c:pt idx="1">
                  <c:v>D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Hoja1!$B$5:$C$5</c:f>
              <c:strCache>
                <c:ptCount val="2"/>
                <c:pt idx="0">
                  <c:v>1.5%</c:v>
                </c:pt>
                <c:pt idx="1">
                  <c:v>6.5%</c:v>
                </c:pt>
              </c:strCache>
            </c:strRef>
          </c:cat>
          <c:val>
            <c:numRef>
              <c:f>Hoja1!$M$5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A6A-40B1-9DC9-595DED8FC11F}"/>
            </c:ext>
          </c:extLst>
        </c:ser>
        <c:ser>
          <c:idx val="10"/>
          <c:order val="10"/>
          <c:tx>
            <c:strRef>
              <c:f>Hoja1!$N$3:$N$4</c:f>
              <c:strCache>
                <c:ptCount val="2"/>
                <c:pt idx="0">
                  <c:v>SEGUIMIENTO ACADÉMICO</c:v>
                </c:pt>
                <c:pt idx="1">
                  <c:v>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Hoja1!$B$5:$C$5</c:f>
              <c:strCache>
                <c:ptCount val="2"/>
                <c:pt idx="0">
                  <c:v>1.5%</c:v>
                </c:pt>
                <c:pt idx="1">
                  <c:v>6.5%</c:v>
                </c:pt>
              </c:strCache>
            </c:strRef>
          </c:cat>
          <c:val>
            <c:numRef>
              <c:f>Hoja1!$N$5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6A-40B1-9DC9-595DED8FC11F}"/>
            </c:ext>
          </c:extLst>
        </c:ser>
        <c:ser>
          <c:idx val="11"/>
          <c:order val="11"/>
          <c:tx>
            <c:strRef>
              <c:f>Hoja1!$O$3:$O$4</c:f>
              <c:strCache>
                <c:ptCount val="2"/>
                <c:pt idx="0">
                  <c:v>SEGUIMIENTO ACADÉMICO</c:v>
                </c:pt>
                <c:pt idx="1">
                  <c:v>B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Hoja1!$B$5:$C$5</c:f>
              <c:strCache>
                <c:ptCount val="2"/>
                <c:pt idx="0">
                  <c:v>1.5%</c:v>
                </c:pt>
                <c:pt idx="1">
                  <c:v>6.5%</c:v>
                </c:pt>
              </c:strCache>
            </c:strRef>
          </c:cat>
          <c:val>
            <c:numRef>
              <c:f>Hoja1!$O$5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A6A-40B1-9DC9-595DED8FC11F}"/>
            </c:ext>
          </c:extLst>
        </c:ser>
        <c:ser>
          <c:idx val="12"/>
          <c:order val="12"/>
          <c:tx>
            <c:strRef>
              <c:f>Hoja1!$P$3:$P$4</c:f>
              <c:strCache>
                <c:ptCount val="2"/>
                <c:pt idx="0">
                  <c:v>SEGUIMIENTO ACADÉMICO</c:v>
                </c:pt>
                <c:pt idx="1">
                  <c:v>C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Hoja1!$B$5:$C$5</c:f>
              <c:strCache>
                <c:ptCount val="2"/>
                <c:pt idx="0">
                  <c:v>1.5%</c:v>
                </c:pt>
                <c:pt idx="1">
                  <c:v>6.5%</c:v>
                </c:pt>
              </c:strCache>
            </c:strRef>
          </c:cat>
          <c:val>
            <c:numRef>
              <c:f>Hoja1!$P$5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A6A-40B1-9DC9-595DED8FC11F}"/>
            </c:ext>
          </c:extLst>
        </c:ser>
        <c:ser>
          <c:idx val="13"/>
          <c:order val="13"/>
          <c:tx>
            <c:strRef>
              <c:f>Hoja1!$Q$3:$Q$4</c:f>
              <c:strCache>
                <c:ptCount val="2"/>
                <c:pt idx="0">
                  <c:v>SEGUIMIENTO ACADÉMICO</c:v>
                </c:pt>
                <c:pt idx="1">
                  <c:v>D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Hoja1!$B$5:$C$5</c:f>
              <c:strCache>
                <c:ptCount val="2"/>
                <c:pt idx="0">
                  <c:v>1.5%</c:v>
                </c:pt>
                <c:pt idx="1">
                  <c:v>6.5%</c:v>
                </c:pt>
              </c:strCache>
            </c:strRef>
          </c:cat>
          <c:val>
            <c:numRef>
              <c:f>Hoja1!$Q$5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A6A-40B1-9DC9-595DED8FC1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11926784"/>
        <c:axId val="1411923456"/>
        <c:axId val="0"/>
      </c:bar3DChart>
      <c:catAx>
        <c:axId val="141192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1923456"/>
        <c:crosses val="autoZero"/>
        <c:auto val="1"/>
        <c:lblAlgn val="ctr"/>
        <c:lblOffset val="100"/>
        <c:noMultiLvlLbl val="0"/>
      </c:catAx>
      <c:valAx>
        <c:axId val="141192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192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9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GESTION ADMIN. Y FINANCIERA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202006361433086E-2"/>
          <c:y val="0.14016809113248457"/>
          <c:w val="0.61126661509489344"/>
          <c:h val="0.772162539673470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Hoja2!$B$3:$B$4</c:f>
              <c:strCache>
                <c:ptCount val="2"/>
                <c:pt idx="0">
                  <c:v>APOYO GESTION ACADÉMICA</c:v>
                </c:pt>
                <c:pt idx="1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Hoja2!$B$5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69-417A-97C1-AE7CCD2573CD}"/>
            </c:ext>
          </c:extLst>
        </c:ser>
        <c:ser>
          <c:idx val="1"/>
          <c:order val="1"/>
          <c:tx>
            <c:strRef>
              <c:f>Hoja2!$C$3:$C$4</c:f>
              <c:strCache>
                <c:ptCount val="2"/>
                <c:pt idx="0">
                  <c:v>APOYO GESTION ACADÉMICA</c:v>
                </c:pt>
                <c:pt idx="1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Hoja2!$C$5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69-417A-97C1-AE7CCD2573CD}"/>
            </c:ext>
          </c:extLst>
        </c:ser>
        <c:ser>
          <c:idx val="2"/>
          <c:order val="2"/>
          <c:tx>
            <c:strRef>
              <c:f>Hoja2!$D$3:$D$4</c:f>
              <c:strCache>
                <c:ptCount val="2"/>
                <c:pt idx="0">
                  <c:v>APOYO GESTION ACADÉMICA</c:v>
                </c:pt>
                <c:pt idx="1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Hoja2!$D$5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69-417A-97C1-AE7CCD2573CD}"/>
            </c:ext>
          </c:extLst>
        </c:ser>
        <c:ser>
          <c:idx val="3"/>
          <c:order val="3"/>
          <c:tx>
            <c:strRef>
              <c:f>Hoja2!$E$3:$E$4</c:f>
              <c:strCache>
                <c:ptCount val="2"/>
                <c:pt idx="0">
                  <c:v>APOYO GESTION ACADÉMICA</c:v>
                </c:pt>
                <c:pt idx="1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Hoja2!$E$5</c:f>
              <c:numCache>
                <c:formatCode>0%</c:formatCode>
                <c:ptCount val="1"/>
                <c:pt idx="0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69-417A-97C1-AE7CCD2573CD}"/>
            </c:ext>
          </c:extLst>
        </c:ser>
        <c:ser>
          <c:idx val="4"/>
          <c:order val="4"/>
          <c:tx>
            <c:strRef>
              <c:f>Hoja2!$F$3:$F$4</c:f>
              <c:strCache>
                <c:ptCount val="2"/>
                <c:pt idx="0">
                  <c:v>AD. PLANTA FÍSICA</c:v>
                </c:pt>
                <c:pt idx="1">
                  <c:v>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Hoja2!$F$5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69-417A-97C1-AE7CCD2573CD}"/>
            </c:ext>
          </c:extLst>
        </c:ser>
        <c:ser>
          <c:idx val="5"/>
          <c:order val="5"/>
          <c:tx>
            <c:strRef>
              <c:f>Hoja2!$G$3:$G$4</c:f>
              <c:strCache>
                <c:ptCount val="2"/>
                <c:pt idx="0">
                  <c:v>AD. PLANTA FÍSICA</c:v>
                </c:pt>
                <c:pt idx="1">
                  <c:v>B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Hoja2!$G$5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69-417A-97C1-AE7CCD2573CD}"/>
            </c:ext>
          </c:extLst>
        </c:ser>
        <c:ser>
          <c:idx val="6"/>
          <c:order val="6"/>
          <c:tx>
            <c:strRef>
              <c:f>Hoja2!$H$3:$H$4</c:f>
              <c:strCache>
                <c:ptCount val="2"/>
                <c:pt idx="0">
                  <c:v>AD. PLANTA FÍSICA</c:v>
                </c:pt>
                <c:pt idx="1">
                  <c:v>C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Hoja2!$H$5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69-417A-97C1-AE7CCD2573CD}"/>
            </c:ext>
          </c:extLst>
        </c:ser>
        <c:ser>
          <c:idx val="7"/>
          <c:order val="7"/>
          <c:tx>
            <c:strRef>
              <c:f>Hoja2!$I$3:$I$4</c:f>
              <c:strCache>
                <c:ptCount val="2"/>
                <c:pt idx="0">
                  <c:v>AD. PLANTA FÍSICA</c:v>
                </c:pt>
                <c:pt idx="1">
                  <c:v>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Hoja2!$I$5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69-417A-97C1-AE7CCD2573CD}"/>
            </c:ext>
          </c:extLst>
        </c:ser>
        <c:ser>
          <c:idx val="8"/>
          <c:order val="8"/>
          <c:tx>
            <c:strRef>
              <c:f>Hoja2!$J$3:$J$4</c:f>
              <c:strCache>
                <c:ptCount val="2"/>
                <c:pt idx="0">
                  <c:v>ADM SERVICIOS COMPL.</c:v>
                </c:pt>
                <c:pt idx="1">
                  <c:v>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Hoja2!$J$5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69-417A-97C1-AE7CCD2573CD}"/>
            </c:ext>
          </c:extLst>
        </c:ser>
        <c:ser>
          <c:idx val="9"/>
          <c:order val="9"/>
          <c:tx>
            <c:strRef>
              <c:f>Hoja2!$K$3:$K$4</c:f>
              <c:strCache>
                <c:ptCount val="2"/>
                <c:pt idx="0">
                  <c:v>ADM SERVICIOS COMPL.</c:v>
                </c:pt>
                <c:pt idx="1">
                  <c:v>B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Hoja2!$K$5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69-417A-97C1-AE7CCD2573CD}"/>
            </c:ext>
          </c:extLst>
        </c:ser>
        <c:ser>
          <c:idx val="10"/>
          <c:order val="10"/>
          <c:tx>
            <c:strRef>
              <c:f>Hoja2!$L$3:$L$4</c:f>
              <c:strCache>
                <c:ptCount val="2"/>
                <c:pt idx="0">
                  <c:v>ADM SERVICIOS COMPL.</c:v>
                </c:pt>
                <c:pt idx="1">
                  <c:v>C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Hoja2!$L$5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69-417A-97C1-AE7CCD2573CD}"/>
            </c:ext>
          </c:extLst>
        </c:ser>
        <c:ser>
          <c:idx val="11"/>
          <c:order val="11"/>
          <c:tx>
            <c:strRef>
              <c:f>Hoja2!$M$3:$M$4</c:f>
              <c:strCache>
                <c:ptCount val="2"/>
                <c:pt idx="0">
                  <c:v>ADM SERVICIOS COMPL.</c:v>
                </c:pt>
                <c:pt idx="1">
                  <c:v>D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Hoja2!$M$5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069-417A-97C1-AE7CCD2573CD}"/>
            </c:ext>
          </c:extLst>
        </c:ser>
        <c:ser>
          <c:idx val="12"/>
          <c:order val="12"/>
          <c:tx>
            <c:strRef>
              <c:f>Hoja2!$N$3:$N$4</c:f>
              <c:strCache>
                <c:ptCount val="2"/>
                <c:pt idx="0">
                  <c:v>AD. TALENTO HUMANO</c:v>
                </c:pt>
                <c:pt idx="1">
                  <c:v>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Hoja2!$N$5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69-417A-97C1-AE7CCD2573CD}"/>
            </c:ext>
          </c:extLst>
        </c:ser>
        <c:ser>
          <c:idx val="13"/>
          <c:order val="13"/>
          <c:tx>
            <c:strRef>
              <c:f>Hoja2!$O$3:$O$4</c:f>
              <c:strCache>
                <c:ptCount val="2"/>
                <c:pt idx="0">
                  <c:v>AD. TALENTO HUMANO</c:v>
                </c:pt>
                <c:pt idx="1">
                  <c:v>B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Hoja2!$O$5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069-417A-97C1-AE7CCD2573CD}"/>
            </c:ext>
          </c:extLst>
        </c:ser>
        <c:ser>
          <c:idx val="14"/>
          <c:order val="14"/>
          <c:tx>
            <c:strRef>
              <c:f>Hoja2!$P$3:$P$4</c:f>
              <c:strCache>
                <c:ptCount val="2"/>
                <c:pt idx="0">
                  <c:v>AD. TALENTO HUMANO</c:v>
                </c:pt>
                <c:pt idx="1">
                  <c:v>C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Hoja2!$P$5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069-417A-97C1-AE7CCD2573CD}"/>
            </c:ext>
          </c:extLst>
        </c:ser>
        <c:ser>
          <c:idx val="15"/>
          <c:order val="15"/>
          <c:tx>
            <c:strRef>
              <c:f>Hoja2!$Q$3:$Q$4</c:f>
              <c:strCache>
                <c:ptCount val="2"/>
                <c:pt idx="0">
                  <c:v>AD. TALENTO HUMANO</c:v>
                </c:pt>
                <c:pt idx="1">
                  <c:v>D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Hoja2!$Q$5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69-417A-97C1-AE7CCD2573CD}"/>
            </c:ext>
          </c:extLst>
        </c:ser>
        <c:ser>
          <c:idx val="16"/>
          <c:order val="16"/>
          <c:tx>
            <c:strRef>
              <c:f>Hoja2!$R$3:$R$4</c:f>
              <c:strCache>
                <c:ptCount val="2"/>
                <c:pt idx="0">
                  <c:v>APOYO FINANCIERO</c:v>
                </c:pt>
                <c:pt idx="1">
                  <c:v>A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Hoja2!$R$5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69-417A-97C1-AE7CCD2573CD}"/>
            </c:ext>
          </c:extLst>
        </c:ser>
        <c:ser>
          <c:idx val="17"/>
          <c:order val="17"/>
          <c:tx>
            <c:strRef>
              <c:f>Hoja2!$S$3:$S$4</c:f>
              <c:strCache>
                <c:ptCount val="2"/>
                <c:pt idx="0">
                  <c:v>APOYO FINANCIERO</c:v>
                </c:pt>
                <c:pt idx="1">
                  <c:v>B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Hoja2!$S$5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69-417A-97C1-AE7CCD2573CD}"/>
            </c:ext>
          </c:extLst>
        </c:ser>
        <c:ser>
          <c:idx val="18"/>
          <c:order val="18"/>
          <c:tx>
            <c:strRef>
              <c:f>Hoja2!$T$3:$T$4</c:f>
              <c:strCache>
                <c:ptCount val="2"/>
                <c:pt idx="0">
                  <c:v>APOYO FINANCIERO</c:v>
                </c:pt>
                <c:pt idx="1">
                  <c:v>C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Hoja2!$T$5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069-417A-97C1-AE7CCD2573CD}"/>
            </c:ext>
          </c:extLst>
        </c:ser>
        <c:ser>
          <c:idx val="19"/>
          <c:order val="19"/>
          <c:tx>
            <c:strRef>
              <c:f>Hoja2!$U$3:$U$4</c:f>
              <c:strCache>
                <c:ptCount val="2"/>
                <c:pt idx="0">
                  <c:v>APOYO FINANCIERO</c:v>
                </c:pt>
                <c:pt idx="1">
                  <c:v>D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Hoja2!$U$5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069-417A-97C1-AE7CCD2573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13878496"/>
        <c:axId val="1413878912"/>
        <c:axId val="0"/>
      </c:bar3DChart>
      <c:catAx>
        <c:axId val="141387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3878912"/>
        <c:crosses val="autoZero"/>
        <c:auto val="1"/>
        <c:lblAlgn val="ctr"/>
        <c:lblOffset val="100"/>
        <c:noMultiLvlLbl val="0"/>
      </c:catAx>
      <c:valAx>
        <c:axId val="141387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387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7"/>
        <c:delete val="1"/>
      </c:legendEntry>
      <c:legendEntry>
        <c:idx val="18"/>
        <c:delete val="1"/>
      </c:legendEntry>
      <c:legendEntry>
        <c:idx val="19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GESTIÓN COMUNITARIA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'Tabulación bto'!$N$10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'Tabulación bto'!$M$11:$M$14</c:f>
              <c:strCache>
                <c:ptCount val="4"/>
                <c:pt idx="0">
                  <c:v>ACCESIBILIDAD</c:v>
                </c:pt>
                <c:pt idx="1">
                  <c:v>PROYECCIÓN COMUNITARIA</c:v>
                </c:pt>
                <c:pt idx="2">
                  <c:v>PARTICIPACIÓN Y CONV.</c:v>
                </c:pt>
                <c:pt idx="3">
                  <c:v>PREVENCIÓN RIESGOS</c:v>
                </c:pt>
              </c:strCache>
            </c:strRef>
          </c:cat>
          <c:val>
            <c:numRef>
              <c:f>'Tabulación bto'!$N$11:$N$14</c:f>
              <c:numCache>
                <c:formatCode>0%</c:formatCode>
                <c:ptCount val="4"/>
                <c:pt idx="0">
                  <c:v>1.7999999999999999E-2</c:v>
                </c:pt>
                <c:pt idx="1">
                  <c:v>3.4000000000000002E-2</c:v>
                </c:pt>
                <c:pt idx="2">
                  <c:v>1.4999999999999999E-2</c:v>
                </c:pt>
                <c:pt idx="3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E-43AE-B223-5F9A3DA429A1}"/>
            </c:ext>
          </c:extLst>
        </c:ser>
        <c:ser>
          <c:idx val="1"/>
          <c:order val="1"/>
          <c:tx>
            <c:strRef>
              <c:f>'Tabulación bto'!$O$10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'Tabulación bto'!$M$11:$M$14</c:f>
              <c:strCache>
                <c:ptCount val="4"/>
                <c:pt idx="0">
                  <c:v>ACCESIBILIDAD</c:v>
                </c:pt>
                <c:pt idx="1">
                  <c:v>PROYECCIÓN COMUNITARIA</c:v>
                </c:pt>
                <c:pt idx="2">
                  <c:v>PARTICIPACIÓN Y CONV.</c:v>
                </c:pt>
                <c:pt idx="3">
                  <c:v>PREVENCIÓN RIESGOS</c:v>
                </c:pt>
              </c:strCache>
            </c:strRef>
          </c:cat>
          <c:val>
            <c:numRef>
              <c:f>'Tabulación bto'!$O$11:$O$14</c:f>
              <c:numCache>
                <c:formatCode>0%</c:formatCode>
                <c:ptCount val="4"/>
                <c:pt idx="0">
                  <c:v>0.1</c:v>
                </c:pt>
                <c:pt idx="1">
                  <c:v>9.5000000000000001E-2</c:v>
                </c:pt>
                <c:pt idx="2">
                  <c:v>7.6999999999999999E-2</c:v>
                </c:pt>
                <c:pt idx="3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4E-43AE-B223-5F9A3DA429A1}"/>
            </c:ext>
          </c:extLst>
        </c:ser>
        <c:ser>
          <c:idx val="2"/>
          <c:order val="2"/>
          <c:tx>
            <c:strRef>
              <c:f>'Tabulación bto'!$P$10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'Tabulación bto'!$M$11:$M$14</c:f>
              <c:strCache>
                <c:ptCount val="4"/>
                <c:pt idx="0">
                  <c:v>ACCESIBILIDAD</c:v>
                </c:pt>
                <c:pt idx="1">
                  <c:v>PROYECCIÓN COMUNITARIA</c:v>
                </c:pt>
                <c:pt idx="2">
                  <c:v>PARTICIPACIÓN Y CONV.</c:v>
                </c:pt>
                <c:pt idx="3">
                  <c:v>PREVENCIÓN RIESGOS</c:v>
                </c:pt>
              </c:strCache>
            </c:strRef>
          </c:cat>
          <c:val>
            <c:numRef>
              <c:f>'Tabulación bto'!$P$11:$P$14</c:f>
              <c:numCache>
                <c:formatCode>0%</c:formatCode>
                <c:ptCount val="4"/>
                <c:pt idx="0">
                  <c:v>0.40500000000000003</c:v>
                </c:pt>
                <c:pt idx="1">
                  <c:v>0.34300000000000003</c:v>
                </c:pt>
                <c:pt idx="2">
                  <c:v>0.318</c:v>
                </c:pt>
                <c:pt idx="3">
                  <c:v>0.316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4E-43AE-B223-5F9A3DA429A1}"/>
            </c:ext>
          </c:extLst>
        </c:ser>
        <c:ser>
          <c:idx val="3"/>
          <c:order val="3"/>
          <c:tx>
            <c:strRef>
              <c:f>'Tabulación bto'!$Q$10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'Tabulación bto'!$M$11:$M$14</c:f>
              <c:strCache>
                <c:ptCount val="4"/>
                <c:pt idx="0">
                  <c:v>ACCESIBILIDAD</c:v>
                </c:pt>
                <c:pt idx="1">
                  <c:v>PROYECCIÓN COMUNITARIA</c:v>
                </c:pt>
                <c:pt idx="2">
                  <c:v>PARTICIPACIÓN Y CONV.</c:v>
                </c:pt>
                <c:pt idx="3">
                  <c:v>PREVENCIÓN RIESGOS</c:v>
                </c:pt>
              </c:strCache>
            </c:strRef>
          </c:cat>
          <c:val>
            <c:numRef>
              <c:f>'Tabulación bto'!$Q$11:$Q$14</c:f>
              <c:numCache>
                <c:formatCode>0%</c:formatCode>
                <c:ptCount val="4"/>
                <c:pt idx="0">
                  <c:v>0.47699999999999998</c:v>
                </c:pt>
                <c:pt idx="1">
                  <c:v>0.52800000000000002</c:v>
                </c:pt>
                <c:pt idx="2">
                  <c:v>0.59</c:v>
                </c:pt>
                <c:pt idx="3">
                  <c:v>0.53300000000000003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4E-43AE-B223-5F9A3DA429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17214672"/>
        <c:axId val="917220496"/>
        <c:axId val="0"/>
      </c:bar3DChart>
      <c:catAx>
        <c:axId val="91721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17220496"/>
        <c:crosses val="autoZero"/>
        <c:auto val="1"/>
        <c:lblAlgn val="ctr"/>
        <c:lblOffset val="100"/>
        <c:noMultiLvlLbl val="0"/>
      </c:catAx>
      <c:valAx>
        <c:axId val="9172204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1721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MATRÍCULA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Hoja3!$B$4</c:f>
              <c:strCache>
                <c:ptCount val="1"/>
                <c:pt idx="0">
                  <c:v>A 220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7777777777777779E-3"/>
                  <c:y val="0.194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72-4787-B3F8-46F1FE2756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Hoja3!$C$3</c:f>
              <c:strCache>
                <c:ptCount val="1"/>
                <c:pt idx="0">
                  <c:v>MATRÍCULA</c:v>
                </c:pt>
              </c:strCache>
            </c:strRef>
          </c:cat>
          <c:val>
            <c:numRef>
              <c:f>Hoja3!$C$4</c:f>
              <c:numCache>
                <c:formatCode>General</c:formatCode>
                <c:ptCount val="1"/>
                <c:pt idx="0">
                  <c:v>1560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72-4787-B3F8-46F1FE2756C4}"/>
            </c:ext>
          </c:extLst>
        </c:ser>
        <c:ser>
          <c:idx val="1"/>
          <c:order val="1"/>
          <c:tx>
            <c:strRef>
              <c:f>Hoja3!$B$5</c:f>
              <c:strCache>
                <c:ptCount val="1"/>
                <c:pt idx="0">
                  <c:v>A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5555555555555558E-3"/>
                  <c:y val="0.14814814814814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72-4787-B3F8-46F1FE2756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Hoja3!$C$3</c:f>
              <c:strCache>
                <c:ptCount val="1"/>
                <c:pt idx="0">
                  <c:v>MATRÍCULA</c:v>
                </c:pt>
              </c:strCache>
            </c:strRef>
          </c:cat>
          <c:val>
            <c:numRef>
              <c:f>Hoja3!$C$5</c:f>
              <c:numCache>
                <c:formatCode>General</c:formatCode>
                <c:ptCount val="1"/>
                <c:pt idx="0">
                  <c:v>1546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72-4787-B3F8-46F1FE2756C4}"/>
            </c:ext>
          </c:extLst>
        </c:ser>
        <c:ser>
          <c:idx val="2"/>
          <c:order val="2"/>
          <c:tx>
            <c:strRef>
              <c:f>Hoja3!$B$6</c:f>
              <c:strCache>
                <c:ptCount val="1"/>
                <c:pt idx="0">
                  <c:v>A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5555555555554534E-3"/>
                  <c:y val="0.28703703703703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B72-4787-B3F8-46F1FE2756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Hoja3!$C$3</c:f>
              <c:strCache>
                <c:ptCount val="1"/>
                <c:pt idx="0">
                  <c:v>MATRÍCULA</c:v>
                </c:pt>
              </c:strCache>
            </c:strRef>
          </c:cat>
          <c:val>
            <c:numRef>
              <c:f>Hoja3!$C$6</c:f>
              <c:numCache>
                <c:formatCode>General</c:formatCode>
                <c:ptCount val="1"/>
                <c:pt idx="0">
                  <c:v>1558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72-4787-B3F8-46F1FE2756C4}"/>
            </c:ext>
          </c:extLst>
        </c:ser>
        <c:ser>
          <c:idx val="3"/>
          <c:order val="3"/>
          <c:tx>
            <c:strRef>
              <c:f>Hoja3!$B$7</c:f>
              <c:strCache>
                <c:ptCount val="1"/>
                <c:pt idx="0">
                  <c:v>A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7777777777777779E-3"/>
                  <c:y val="0.16203703703703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B72-4787-B3F8-46F1FE2756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Hoja3!$C$3</c:f>
              <c:strCache>
                <c:ptCount val="1"/>
                <c:pt idx="0">
                  <c:v>MATRÍCULA</c:v>
                </c:pt>
              </c:strCache>
            </c:strRef>
          </c:cat>
          <c:val>
            <c:numRef>
              <c:f>Hoja3!$C$7</c:f>
              <c:numCache>
                <c:formatCode>General</c:formatCode>
                <c:ptCount val="1"/>
                <c:pt idx="0">
                  <c:v>1550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B72-4787-B3F8-46F1FE2756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13879744"/>
        <c:axId val="1413873920"/>
        <c:axId val="0"/>
      </c:bar3DChart>
      <c:catAx>
        <c:axId val="141387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3873920"/>
        <c:crosses val="autoZero"/>
        <c:auto val="1"/>
        <c:lblAlgn val="ctr"/>
        <c:lblOffset val="100"/>
        <c:noMultiLvlLbl val="0"/>
      </c:catAx>
      <c:valAx>
        <c:axId val="141387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387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ESCOLAR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PROGRAMAS!$A$14</c:f>
              <c:strCache>
                <c:ptCount val="1"/>
                <c:pt idx="0">
                  <c:v>PREESCOLAR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PROGRAMAS!$B$13:$C$13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PROGRAMAS!$B$14:$C$14</c:f>
              <c:numCache>
                <c:formatCode>0.00%</c:formatCode>
                <c:ptCount val="2"/>
                <c:pt idx="0" formatCode="0.0%">
                  <c:v>5.7000000000000002E-2</c:v>
                </c:pt>
                <c:pt idx="1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63-44E9-98BA-9745AE50206B}"/>
            </c:ext>
          </c:extLst>
        </c:ser>
        <c:ser>
          <c:idx val="1"/>
          <c:order val="1"/>
          <c:tx>
            <c:strRef>
              <c:f>PROGRAMAS!$A$15</c:f>
              <c:strCache>
                <c:ptCount val="1"/>
                <c:pt idx="0">
                  <c:v>BÁSICA PRIMARIA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PROGRAMAS!$B$13:$C$13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PROGRAMAS!$B$15:$C$15</c:f>
              <c:numCache>
                <c:formatCode>0%</c:formatCode>
                <c:ptCount val="2"/>
                <c:pt idx="0" formatCode="0.00%">
                  <c:v>9.5000000000000001E-2</c:v>
                </c:pt>
                <c:pt idx="1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63-44E9-98BA-9745AE50206B}"/>
            </c:ext>
          </c:extLst>
        </c:ser>
        <c:ser>
          <c:idx val="2"/>
          <c:order val="2"/>
          <c:tx>
            <c:strRef>
              <c:f>PROGRAMAS!$A$16</c:f>
              <c:strCache>
                <c:ptCount val="1"/>
                <c:pt idx="0">
                  <c:v>BÁSICA SECUNDARIA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PROGRAMAS!$B$13:$C$13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PROGRAMAS!$B$16:$C$16</c:f>
              <c:numCache>
                <c:formatCode>0.00%</c:formatCode>
                <c:ptCount val="2"/>
                <c:pt idx="0">
                  <c:v>0.45500000000000002</c:v>
                </c:pt>
                <c:pt idx="1">
                  <c:v>0.44800000000000001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63-44E9-98BA-9745AE50206B}"/>
            </c:ext>
          </c:extLst>
        </c:ser>
        <c:ser>
          <c:idx val="3"/>
          <c:order val="3"/>
          <c:tx>
            <c:strRef>
              <c:f>PROGRAMAS!$A$17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PROGRAMAS!$B$13:$C$13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PROGRAMAS!$B$17:$C$17</c:f>
              <c:numCache>
                <c:formatCode>0%</c:formatCode>
                <c:ptCount val="2"/>
                <c:pt idx="0" formatCode="0.00%">
                  <c:v>0.40699999999999997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63-44E9-98BA-9745AE502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680256"/>
        <c:axId val="369265624"/>
      </c:barChart>
      <c:catAx>
        <c:axId val="423680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9265624"/>
        <c:crosses val="autoZero"/>
        <c:auto val="1"/>
        <c:lblAlgn val="ctr"/>
        <c:lblOffset val="100"/>
        <c:noMultiLvlLbl val="0"/>
      </c:catAx>
      <c:valAx>
        <c:axId val="369265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368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/>
              <a:t>COBERTURA RESTAURANTE ESCOLAR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Hoja1!$B$57</c:f>
              <c:strCache>
                <c:ptCount val="1"/>
                <c:pt idx="0">
                  <c:v>PREESCOLAR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2660602757643882E-17"/>
                  <c:y val="-3.8904990948718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514-4401-8979-0C21E72DC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Hoja1!$C$57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4-4401-8979-0C21E72DC12E}"/>
            </c:ext>
          </c:extLst>
        </c:ser>
        <c:ser>
          <c:idx val="1"/>
          <c:order val="1"/>
          <c:tx>
            <c:strRef>
              <c:f>Hoja1!$B$58</c:f>
              <c:strCache>
                <c:ptCount val="1"/>
                <c:pt idx="0">
                  <c:v>BÁSICA PRIMARIA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033572027350496E-2"/>
                  <c:y val="-5.446698732820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514-4401-8979-0C21E72DC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Hoja1!$C$58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4-4401-8979-0C21E72DC12E}"/>
            </c:ext>
          </c:extLst>
        </c:ser>
        <c:ser>
          <c:idx val="2"/>
          <c:order val="2"/>
          <c:tx>
            <c:strRef>
              <c:f>Hoja1!$B$59</c:f>
              <c:strCache>
                <c:ptCount val="1"/>
                <c:pt idx="0">
                  <c:v>BÁSICA SECUNDARIA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067144054700993E-2"/>
                  <c:y val="-3.8904990948718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514-4401-8979-0C21E72DC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Hoja1!$C$59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14-4401-8979-0C21E72DC12E}"/>
            </c:ext>
          </c:extLst>
        </c:ser>
        <c:ser>
          <c:idx val="3"/>
          <c:order val="3"/>
          <c:tx>
            <c:strRef>
              <c:f>Hoja1!$B$60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596588033428449E-2"/>
                  <c:y val="-3.8904990948718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514-4401-8979-0C21E72DC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Hoja1!$C$60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14-4401-8979-0C21E72DC1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9303376"/>
        <c:axId val="319304552"/>
        <c:axId val="0"/>
      </c:bar3DChart>
      <c:catAx>
        <c:axId val="31930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9304552"/>
        <c:crosses val="autoZero"/>
        <c:auto val="1"/>
        <c:lblAlgn val="ctr"/>
        <c:lblOffset val="100"/>
        <c:noMultiLvlLbl val="0"/>
      </c:catAx>
      <c:valAx>
        <c:axId val="319304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930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10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1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1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13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14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15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16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17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18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19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20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2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2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23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24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25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26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27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28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29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30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3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3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33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34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35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36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37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38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39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4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40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4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4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5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7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8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ata9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10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1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1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13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14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15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16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17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18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19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20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2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2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23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24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25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26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27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28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29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30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3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3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33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34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35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36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37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38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39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4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40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4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4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5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7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8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_rels/drawing9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s-CO" sz="3800" b="1" dirty="0">
              <a:solidFill>
                <a:schemeClr val="tx1"/>
              </a:solidFill>
              <a:latin typeface="Bodoni MT Condensed" pitchFamily="18" charset="0"/>
            </a:rPr>
            <a:t>RENDICIÓN DE </a:t>
          </a:r>
          <a:r>
            <a:rPr lang="es-CO" sz="3800" b="1" dirty="0" smtClean="0">
              <a:solidFill>
                <a:schemeClr val="tx1"/>
              </a:solidFill>
              <a:latin typeface="Bodoni MT Condensed" pitchFamily="18" charset="0"/>
            </a:rPr>
            <a:t>CUENTAS PRIMER SEMESTRE 2023</a:t>
          </a:r>
          <a:endParaRPr lang="es-CO" sz="3800" b="1" dirty="0">
            <a:solidFill>
              <a:schemeClr val="tx1"/>
            </a:solidFill>
            <a:latin typeface="Bodoni MT Condensed" pitchFamily="18" charset="0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es-CO" sz="3800" b="1" dirty="0">
            <a:solidFill>
              <a:schemeClr val="tx1"/>
            </a:solidFill>
            <a:latin typeface="Bodoni MT Condensed" pitchFamily="18" charset="0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s-CO" sz="3800" b="1" dirty="0">
              <a:solidFill>
                <a:schemeClr val="tx1"/>
              </a:solidFill>
              <a:latin typeface="Bodoni MT Condensed" pitchFamily="18" charset="0"/>
            </a:rPr>
            <a:t>I.E.D MONSEÑOR AGUSTÍN GUTIÉRREZ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es-CO" sz="3800" b="1" dirty="0">
            <a:solidFill>
              <a:schemeClr val="tx1"/>
            </a:solidFill>
            <a:latin typeface="Bodoni MT Condensed" pitchFamily="18" charset="0"/>
          </a:endParaRPr>
        </a:p>
        <a:p>
          <a:pPr algn="ctr">
            <a:lnSpc>
              <a:spcPts val="4560"/>
            </a:lnSpc>
            <a:spcAft>
              <a:spcPts val="0"/>
            </a:spcAft>
          </a:pPr>
          <a:r>
            <a:rPr lang="es-CO" sz="3800" b="1" dirty="0">
              <a:solidFill>
                <a:schemeClr val="tx1"/>
              </a:solidFill>
              <a:latin typeface="Bodoni MT Condensed" pitchFamily="18" charset="0"/>
            </a:rPr>
            <a:t>FÓMEQUE</a:t>
          </a:r>
        </a:p>
        <a:p>
          <a:pPr algn="ctr">
            <a:lnSpc>
              <a:spcPts val="4560"/>
            </a:lnSpc>
            <a:spcAft>
              <a:spcPts val="0"/>
            </a:spcAft>
          </a:pPr>
          <a:r>
            <a:rPr lang="es-CO" sz="3800" b="1" dirty="0" smtClean="0">
              <a:solidFill>
                <a:schemeClr val="tx1"/>
              </a:solidFill>
              <a:latin typeface="Bodoni MT Condensed" pitchFamily="18" charset="0"/>
            </a:rPr>
            <a:t>22 DE AGOSTO </a:t>
          </a:r>
          <a:r>
            <a:rPr lang="es-CO" sz="3800" b="1" dirty="0">
              <a:solidFill>
                <a:schemeClr val="tx1"/>
              </a:solidFill>
              <a:latin typeface="Bodoni MT Condensed" pitchFamily="18" charset="0"/>
            </a:rPr>
            <a:t>DE </a:t>
          </a:r>
          <a:r>
            <a:rPr lang="es-CO" sz="3800" b="1" dirty="0" smtClean="0">
              <a:solidFill>
                <a:schemeClr val="tx1"/>
              </a:solidFill>
              <a:latin typeface="Bodoni MT Condensed" pitchFamily="18" charset="0"/>
            </a:rPr>
            <a:t>2023</a:t>
          </a:r>
          <a:endParaRPr lang="es-CO" sz="3800" b="1" dirty="0">
            <a:solidFill>
              <a:schemeClr val="tx1"/>
            </a:solidFill>
            <a:latin typeface="Bodoni MT Condensed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4DAE1D8B-9646-404E-8FDF-2C13EBBCA5B9}" type="presOf" srcId="{2C8305BE-B332-4A32-B2FD-B7E99340836D}" destId="{9F0123D0-7CFA-4D0F-80D4-B7ABF6150A67}" srcOrd="0" destOrd="0" presId="urn:microsoft.com/office/officeart/2008/layout/AccentedPicture"/>
    <dgm:cxn modelId="{1B4DDA53-1B23-4715-8DF5-78263A5B5F8A}" type="presOf" srcId="{04F77782-8CEE-404D-AD02-6082B76141A6}" destId="{60A0F287-CF97-42B5-995F-A932417F5D01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FE30D5E6-9737-4C8B-8178-40BB0FADBB31}" type="presOf" srcId="{A7D40AD2-A3AD-404E-8912-2FBDC405F998}" destId="{4F82506A-190B-4813-B88D-A0238069E4DF}" srcOrd="0" destOrd="0" presId="urn:microsoft.com/office/officeart/2008/layout/AccentedPicture"/>
    <dgm:cxn modelId="{6DF23D0B-F5DF-4ACA-8F8A-D182C443EA4E}" type="presParOf" srcId="{60A0F287-CF97-42B5-995F-A932417F5D01}" destId="{9F0123D0-7CFA-4D0F-80D4-B7ABF6150A67}" srcOrd="0" destOrd="0" presId="urn:microsoft.com/office/officeart/2008/layout/AccentedPicture"/>
    <dgm:cxn modelId="{AA5D7EB6-6FE9-432D-88A8-D59576E810A7}" type="presParOf" srcId="{60A0F287-CF97-42B5-995F-A932417F5D01}" destId="{4F82506A-190B-4813-B88D-A0238069E4DF}" srcOrd="1" destOrd="0" presId="urn:microsoft.com/office/officeart/2008/layout/AccentedPicture"/>
    <dgm:cxn modelId="{01CD4685-DD3E-4BB4-B154-F8C888DF8D07}" type="presParOf" srcId="{60A0F287-CF97-42B5-995F-A932417F5D01}" destId="{860E80D1-F487-485D-844A-A63343A699CD}" srcOrd="2" destOrd="0" presId="urn:microsoft.com/office/officeart/2008/layout/AccentedPicture"/>
    <dgm:cxn modelId="{F4985341-2EE6-404A-987A-3C43C23CBC2B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D96642F1-9517-4DCA-90BA-F64F5DB2A24B}" type="presOf" srcId="{A7D40AD2-A3AD-404E-8912-2FBDC405F998}" destId="{4F82506A-190B-4813-B88D-A0238069E4DF}" srcOrd="0" destOrd="0" presId="urn:microsoft.com/office/officeart/2008/layout/AccentedPicture"/>
    <dgm:cxn modelId="{D575A3E3-1089-45AD-AB5A-15C83D2E49BF}" type="presOf" srcId="{2C8305BE-B332-4A32-B2FD-B7E99340836D}" destId="{9F0123D0-7CFA-4D0F-80D4-B7ABF6150A67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69A9C7BB-0EFB-4AAC-86C1-80D95CF97AA9}" type="presOf" srcId="{04F77782-8CEE-404D-AD02-6082B76141A6}" destId="{60A0F287-CF97-42B5-995F-A932417F5D01}" srcOrd="0" destOrd="0" presId="urn:microsoft.com/office/officeart/2008/layout/AccentedPicture"/>
    <dgm:cxn modelId="{61C64A9A-23AB-4B34-9D85-9AC50BE68815}" type="presParOf" srcId="{60A0F287-CF97-42B5-995F-A932417F5D01}" destId="{9F0123D0-7CFA-4D0F-80D4-B7ABF6150A67}" srcOrd="0" destOrd="0" presId="urn:microsoft.com/office/officeart/2008/layout/AccentedPicture"/>
    <dgm:cxn modelId="{E4E58F8D-E6A7-4482-9633-B8982E789BA3}" type="presParOf" srcId="{60A0F287-CF97-42B5-995F-A932417F5D01}" destId="{4F82506A-190B-4813-B88D-A0238069E4DF}" srcOrd="1" destOrd="0" presId="urn:microsoft.com/office/officeart/2008/layout/AccentedPicture"/>
    <dgm:cxn modelId="{227A989A-371F-47F1-BAB2-7B484A3A7939}" type="presParOf" srcId="{60A0F287-CF97-42B5-995F-A932417F5D01}" destId="{860E80D1-F487-485D-844A-A63343A699CD}" srcOrd="2" destOrd="0" presId="urn:microsoft.com/office/officeart/2008/layout/AccentedPicture"/>
    <dgm:cxn modelId="{F2F8CD68-3BE5-4915-8A45-3B5BB5D1F784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1936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42D7E52C-75C6-4ABB-B850-BFD506AF0049}" type="presOf" srcId="{04F77782-8CEE-404D-AD02-6082B76141A6}" destId="{60A0F287-CF97-42B5-995F-A932417F5D01}" srcOrd="0" destOrd="0" presId="urn:microsoft.com/office/officeart/2008/layout/AccentedPicture"/>
    <dgm:cxn modelId="{AE79B317-58B8-4299-B50F-79CE54CB0796}" type="presOf" srcId="{2C8305BE-B332-4A32-B2FD-B7E99340836D}" destId="{9F0123D0-7CFA-4D0F-80D4-B7ABF6150A67}" srcOrd="0" destOrd="0" presId="urn:microsoft.com/office/officeart/2008/layout/AccentedPicture"/>
    <dgm:cxn modelId="{D35847A9-A0CB-4C28-A130-7F97DB398CA9}" type="presOf" srcId="{A7D40AD2-A3AD-404E-8912-2FBDC405F998}" destId="{4F82506A-190B-4813-B88D-A0238069E4DF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0D6F12FD-D609-4A1C-8A90-653B7EFEA4B2}" type="presParOf" srcId="{60A0F287-CF97-42B5-995F-A932417F5D01}" destId="{9F0123D0-7CFA-4D0F-80D4-B7ABF6150A67}" srcOrd="0" destOrd="0" presId="urn:microsoft.com/office/officeart/2008/layout/AccentedPicture"/>
    <dgm:cxn modelId="{AAC15DB5-B791-4640-B082-4A701AAE2129}" type="presParOf" srcId="{60A0F287-CF97-42B5-995F-A932417F5D01}" destId="{4F82506A-190B-4813-B88D-A0238069E4DF}" srcOrd="1" destOrd="0" presId="urn:microsoft.com/office/officeart/2008/layout/AccentedPicture"/>
    <dgm:cxn modelId="{1EBB229D-6778-44ED-AF1F-BAD5402024F7}" type="presParOf" srcId="{60A0F287-CF97-42B5-995F-A932417F5D01}" destId="{860E80D1-F487-485D-844A-A63343A699CD}" srcOrd="2" destOrd="0" presId="urn:microsoft.com/office/officeart/2008/layout/AccentedPicture"/>
    <dgm:cxn modelId="{7C37BDE7-ACCD-4936-B1C0-1DF6535B6771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42D7E52C-75C6-4ABB-B850-BFD506AF0049}" type="presOf" srcId="{04F77782-8CEE-404D-AD02-6082B76141A6}" destId="{60A0F287-CF97-42B5-995F-A932417F5D01}" srcOrd="0" destOrd="0" presId="urn:microsoft.com/office/officeart/2008/layout/AccentedPicture"/>
    <dgm:cxn modelId="{AE79B317-58B8-4299-B50F-79CE54CB0796}" type="presOf" srcId="{2C8305BE-B332-4A32-B2FD-B7E99340836D}" destId="{9F0123D0-7CFA-4D0F-80D4-B7ABF6150A67}" srcOrd="0" destOrd="0" presId="urn:microsoft.com/office/officeart/2008/layout/AccentedPicture"/>
    <dgm:cxn modelId="{D35847A9-A0CB-4C28-A130-7F97DB398CA9}" type="presOf" srcId="{A7D40AD2-A3AD-404E-8912-2FBDC405F998}" destId="{4F82506A-190B-4813-B88D-A0238069E4DF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0D6F12FD-D609-4A1C-8A90-653B7EFEA4B2}" type="presParOf" srcId="{60A0F287-CF97-42B5-995F-A932417F5D01}" destId="{9F0123D0-7CFA-4D0F-80D4-B7ABF6150A67}" srcOrd="0" destOrd="0" presId="urn:microsoft.com/office/officeart/2008/layout/AccentedPicture"/>
    <dgm:cxn modelId="{AAC15DB5-B791-4640-B082-4A701AAE2129}" type="presParOf" srcId="{60A0F287-CF97-42B5-995F-A932417F5D01}" destId="{4F82506A-190B-4813-B88D-A0238069E4DF}" srcOrd="1" destOrd="0" presId="urn:microsoft.com/office/officeart/2008/layout/AccentedPicture"/>
    <dgm:cxn modelId="{1EBB229D-6778-44ED-AF1F-BAD5402024F7}" type="presParOf" srcId="{60A0F287-CF97-42B5-995F-A932417F5D01}" destId="{860E80D1-F487-485D-844A-A63343A699CD}" srcOrd="2" destOrd="0" presId="urn:microsoft.com/office/officeart/2008/layout/AccentedPicture"/>
    <dgm:cxn modelId="{7C37BDE7-ACCD-4936-B1C0-1DF6535B6771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C65CC1DD-92BA-4F02-8109-F7EADEB5AA33}" type="presOf" srcId="{2C8305BE-B332-4A32-B2FD-B7E99340836D}" destId="{9F0123D0-7CFA-4D0F-80D4-B7ABF6150A67}" srcOrd="0" destOrd="0" presId="urn:microsoft.com/office/officeart/2008/layout/AccentedPicture"/>
    <dgm:cxn modelId="{06975013-B28E-4F14-82A0-966F9DFA3E84}" type="presOf" srcId="{A7D40AD2-A3AD-404E-8912-2FBDC405F998}" destId="{4F82506A-190B-4813-B88D-A0238069E4DF}" srcOrd="0" destOrd="0" presId="urn:microsoft.com/office/officeart/2008/layout/AccentedPicture"/>
    <dgm:cxn modelId="{1A0FA873-75DF-4B60-83B4-9B6D66126583}" type="presOf" srcId="{04F77782-8CEE-404D-AD02-6082B76141A6}" destId="{60A0F287-CF97-42B5-995F-A932417F5D01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F1AF237C-3CFB-480C-B797-E4C3835B3D67}" type="presParOf" srcId="{60A0F287-CF97-42B5-995F-A932417F5D01}" destId="{9F0123D0-7CFA-4D0F-80D4-B7ABF6150A67}" srcOrd="0" destOrd="0" presId="urn:microsoft.com/office/officeart/2008/layout/AccentedPicture"/>
    <dgm:cxn modelId="{1EEF3B00-A9F3-4772-8C03-892C224BD74A}" type="presParOf" srcId="{60A0F287-CF97-42B5-995F-A932417F5D01}" destId="{4F82506A-190B-4813-B88D-A0238069E4DF}" srcOrd="1" destOrd="0" presId="urn:microsoft.com/office/officeart/2008/layout/AccentedPicture"/>
    <dgm:cxn modelId="{71B39D6D-D582-4BB2-A715-918E0F2E3EB8}" type="presParOf" srcId="{60A0F287-CF97-42B5-995F-A932417F5D01}" destId="{860E80D1-F487-485D-844A-A63343A699CD}" srcOrd="2" destOrd="0" presId="urn:microsoft.com/office/officeart/2008/layout/AccentedPicture"/>
    <dgm:cxn modelId="{609BC348-A8C2-491A-B94B-E0B108EF2F91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BD281250-CED0-498E-8F7F-DBA33B2DBE34}" type="presOf" srcId="{04F77782-8CEE-404D-AD02-6082B76141A6}" destId="{60A0F287-CF97-42B5-995F-A932417F5D01}" srcOrd="0" destOrd="0" presId="urn:microsoft.com/office/officeart/2008/layout/AccentedPicture"/>
    <dgm:cxn modelId="{B318A583-9528-430E-BFF8-9F65F3023845}" type="presOf" srcId="{A7D40AD2-A3AD-404E-8912-2FBDC405F998}" destId="{4F82506A-190B-4813-B88D-A0238069E4DF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F40DC52D-4A26-4866-A540-2D641F650467}" type="presOf" srcId="{2C8305BE-B332-4A32-B2FD-B7E99340836D}" destId="{9F0123D0-7CFA-4D0F-80D4-B7ABF6150A67}" srcOrd="0" destOrd="0" presId="urn:microsoft.com/office/officeart/2008/layout/AccentedPicture"/>
    <dgm:cxn modelId="{21E9EAE4-671E-4603-B88E-082C88DEB19D}" type="presParOf" srcId="{60A0F287-CF97-42B5-995F-A932417F5D01}" destId="{9F0123D0-7CFA-4D0F-80D4-B7ABF6150A67}" srcOrd="0" destOrd="0" presId="urn:microsoft.com/office/officeart/2008/layout/AccentedPicture"/>
    <dgm:cxn modelId="{9C7B2FB5-E5EF-42B7-A2A3-498EB4ADF6E3}" type="presParOf" srcId="{60A0F287-CF97-42B5-995F-A932417F5D01}" destId="{4F82506A-190B-4813-B88D-A0238069E4DF}" srcOrd="1" destOrd="0" presId="urn:microsoft.com/office/officeart/2008/layout/AccentedPicture"/>
    <dgm:cxn modelId="{CFEC14C5-A95E-407C-9A1E-3DF26CD2DC7A}" type="presParOf" srcId="{60A0F287-CF97-42B5-995F-A932417F5D01}" destId="{860E80D1-F487-485D-844A-A63343A699CD}" srcOrd="2" destOrd="0" presId="urn:microsoft.com/office/officeart/2008/layout/AccentedPicture"/>
    <dgm:cxn modelId="{5041046D-393A-4823-AE72-3011B1034058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E9D96653-32D7-4DDB-8E17-9825A8CE4388}" type="presOf" srcId="{2C8305BE-B332-4A32-B2FD-B7E99340836D}" destId="{9F0123D0-7CFA-4D0F-80D4-B7ABF6150A67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2A858441-0D23-409A-BBD1-E5E874E31CC3}" type="presOf" srcId="{04F77782-8CEE-404D-AD02-6082B76141A6}" destId="{60A0F287-CF97-42B5-995F-A932417F5D01}" srcOrd="0" destOrd="0" presId="urn:microsoft.com/office/officeart/2008/layout/AccentedPicture"/>
    <dgm:cxn modelId="{F8F60166-EB76-48A5-B88B-50BF0E583CD4}" type="presOf" srcId="{A7D40AD2-A3AD-404E-8912-2FBDC405F998}" destId="{4F82506A-190B-4813-B88D-A0238069E4DF}" srcOrd="0" destOrd="0" presId="urn:microsoft.com/office/officeart/2008/layout/AccentedPicture"/>
    <dgm:cxn modelId="{F153BD3D-F7A0-4CCE-984C-A235337E5B8E}" type="presParOf" srcId="{60A0F287-CF97-42B5-995F-A932417F5D01}" destId="{9F0123D0-7CFA-4D0F-80D4-B7ABF6150A67}" srcOrd="0" destOrd="0" presId="urn:microsoft.com/office/officeart/2008/layout/AccentedPicture"/>
    <dgm:cxn modelId="{066248CD-785A-46CA-8D2F-2A9D6C41AF74}" type="presParOf" srcId="{60A0F287-CF97-42B5-995F-A932417F5D01}" destId="{4F82506A-190B-4813-B88D-A0238069E4DF}" srcOrd="1" destOrd="0" presId="urn:microsoft.com/office/officeart/2008/layout/AccentedPicture"/>
    <dgm:cxn modelId="{4D9AFCE9-E630-4FD4-9E10-E7E1B262D240}" type="presParOf" srcId="{60A0F287-CF97-42B5-995F-A932417F5D01}" destId="{860E80D1-F487-485D-844A-A63343A699CD}" srcOrd="2" destOrd="0" presId="urn:microsoft.com/office/officeart/2008/layout/AccentedPicture"/>
    <dgm:cxn modelId="{7C0D4F75-9901-483B-99D9-478C73C912F2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1C10708B-240F-4FBC-A611-FE23E852AA7F}" type="presOf" srcId="{2C8305BE-B332-4A32-B2FD-B7E99340836D}" destId="{9F0123D0-7CFA-4D0F-80D4-B7ABF6150A67}" srcOrd="0" destOrd="0" presId="urn:microsoft.com/office/officeart/2008/layout/AccentedPicture"/>
    <dgm:cxn modelId="{67764757-CD8B-4A91-89A2-1C0BD8B035B0}" type="presOf" srcId="{A7D40AD2-A3AD-404E-8912-2FBDC405F998}" destId="{4F82506A-190B-4813-B88D-A0238069E4DF}" srcOrd="0" destOrd="0" presId="urn:microsoft.com/office/officeart/2008/layout/AccentedPicture"/>
    <dgm:cxn modelId="{98C72DFD-DF8E-44D4-9834-7DE415D8BBD0}" type="presOf" srcId="{04F77782-8CEE-404D-AD02-6082B76141A6}" destId="{60A0F287-CF97-42B5-995F-A932417F5D01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B1036045-C994-4728-BE5D-2CDEAC17658D}" type="presParOf" srcId="{60A0F287-CF97-42B5-995F-A932417F5D01}" destId="{9F0123D0-7CFA-4D0F-80D4-B7ABF6150A67}" srcOrd="0" destOrd="0" presId="urn:microsoft.com/office/officeart/2008/layout/AccentedPicture"/>
    <dgm:cxn modelId="{9947F80A-FD07-4AF0-B429-028747B52664}" type="presParOf" srcId="{60A0F287-CF97-42B5-995F-A932417F5D01}" destId="{4F82506A-190B-4813-B88D-A0238069E4DF}" srcOrd="1" destOrd="0" presId="urn:microsoft.com/office/officeart/2008/layout/AccentedPicture"/>
    <dgm:cxn modelId="{EF0EF45F-8C94-4156-8C2A-087FCC46CBAA}" type="presParOf" srcId="{60A0F287-CF97-42B5-995F-A932417F5D01}" destId="{860E80D1-F487-485D-844A-A63343A699CD}" srcOrd="2" destOrd="0" presId="urn:microsoft.com/office/officeart/2008/layout/AccentedPicture"/>
    <dgm:cxn modelId="{CD91CF59-9A96-467A-8E21-C43EA69C6572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3EAB3508-91A9-4673-B3FF-6336B4D237B2}" type="presOf" srcId="{A7D40AD2-A3AD-404E-8912-2FBDC405F998}" destId="{4F82506A-190B-4813-B88D-A0238069E4DF}" srcOrd="0" destOrd="0" presId="urn:microsoft.com/office/officeart/2008/layout/AccentedPicture"/>
    <dgm:cxn modelId="{71611587-0A14-4233-8B78-BF69EE2D43A7}" type="presOf" srcId="{04F77782-8CEE-404D-AD02-6082B76141A6}" destId="{60A0F287-CF97-42B5-995F-A932417F5D01}" srcOrd="0" destOrd="0" presId="urn:microsoft.com/office/officeart/2008/layout/AccentedPicture"/>
    <dgm:cxn modelId="{E654FB94-9C26-44B0-950A-84243E883207}" type="presOf" srcId="{2C8305BE-B332-4A32-B2FD-B7E99340836D}" destId="{9F0123D0-7CFA-4D0F-80D4-B7ABF6150A67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7C0A0E39-C867-4DB8-AA63-1E9F2AF9B6F7}" type="presParOf" srcId="{60A0F287-CF97-42B5-995F-A932417F5D01}" destId="{9F0123D0-7CFA-4D0F-80D4-B7ABF6150A67}" srcOrd="0" destOrd="0" presId="urn:microsoft.com/office/officeart/2008/layout/AccentedPicture"/>
    <dgm:cxn modelId="{4FD38992-DE96-4406-BAD1-2AA4C2C08350}" type="presParOf" srcId="{60A0F287-CF97-42B5-995F-A932417F5D01}" destId="{4F82506A-190B-4813-B88D-A0238069E4DF}" srcOrd="1" destOrd="0" presId="urn:microsoft.com/office/officeart/2008/layout/AccentedPicture"/>
    <dgm:cxn modelId="{7C80E541-9D78-4A55-B70C-34C40FEC3FA2}" type="presParOf" srcId="{60A0F287-CF97-42B5-995F-A932417F5D01}" destId="{860E80D1-F487-485D-844A-A63343A699CD}" srcOrd="2" destOrd="0" presId="urn:microsoft.com/office/officeart/2008/layout/AccentedPicture"/>
    <dgm:cxn modelId="{4FCE7CB2-4DEE-4ADF-9347-7D6599AF91F5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C86708C8-7A05-4F9D-B76D-A7EA9E84BC2E}" type="presOf" srcId="{04F77782-8CEE-404D-AD02-6082B76141A6}" destId="{60A0F287-CF97-42B5-995F-A932417F5D01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976C27F4-976E-4E95-9B64-5D14748FC9C4}" type="presOf" srcId="{2C8305BE-B332-4A32-B2FD-B7E99340836D}" destId="{9F0123D0-7CFA-4D0F-80D4-B7ABF6150A67}" srcOrd="0" destOrd="0" presId="urn:microsoft.com/office/officeart/2008/layout/AccentedPicture"/>
    <dgm:cxn modelId="{2A486DF5-A158-4F22-AEB7-CA9E5F6E5C5E}" type="presOf" srcId="{A7D40AD2-A3AD-404E-8912-2FBDC405F998}" destId="{4F82506A-190B-4813-B88D-A0238069E4DF}" srcOrd="0" destOrd="0" presId="urn:microsoft.com/office/officeart/2008/layout/AccentedPicture"/>
    <dgm:cxn modelId="{A3CFDC0A-6BCA-4F73-8059-7CCFFB07E2B7}" type="presParOf" srcId="{60A0F287-CF97-42B5-995F-A932417F5D01}" destId="{9F0123D0-7CFA-4D0F-80D4-B7ABF6150A67}" srcOrd="0" destOrd="0" presId="urn:microsoft.com/office/officeart/2008/layout/AccentedPicture"/>
    <dgm:cxn modelId="{7919EACE-A33E-460E-8C6A-3963FD9805D3}" type="presParOf" srcId="{60A0F287-CF97-42B5-995F-A932417F5D01}" destId="{4F82506A-190B-4813-B88D-A0238069E4DF}" srcOrd="1" destOrd="0" presId="urn:microsoft.com/office/officeart/2008/layout/AccentedPicture"/>
    <dgm:cxn modelId="{A22A8880-CC73-472B-808E-7C2BBE21F67F}" type="presParOf" srcId="{60A0F287-CF97-42B5-995F-A932417F5D01}" destId="{860E80D1-F487-485D-844A-A63343A699CD}" srcOrd="2" destOrd="0" presId="urn:microsoft.com/office/officeart/2008/layout/AccentedPicture"/>
    <dgm:cxn modelId="{BEE43133-9A0C-4CB2-9AA6-D2898693F3AB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DBB5C0CF-E8ED-49E0-9BDB-4102639023ED}" type="presOf" srcId="{2C8305BE-B332-4A32-B2FD-B7E99340836D}" destId="{9F0123D0-7CFA-4D0F-80D4-B7ABF6150A67}" srcOrd="0" destOrd="0" presId="urn:microsoft.com/office/officeart/2008/layout/AccentedPicture"/>
    <dgm:cxn modelId="{D465D78F-BE31-4CFC-80F7-8A47FA3D7005}" type="presOf" srcId="{A7D40AD2-A3AD-404E-8912-2FBDC405F998}" destId="{4F82506A-190B-4813-B88D-A0238069E4DF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18493EA0-EC16-47A1-9296-19E5035A4A53}" type="presOf" srcId="{04F77782-8CEE-404D-AD02-6082B76141A6}" destId="{60A0F287-CF97-42B5-995F-A932417F5D01}" srcOrd="0" destOrd="0" presId="urn:microsoft.com/office/officeart/2008/layout/AccentedPicture"/>
    <dgm:cxn modelId="{CCF9F01A-0573-4075-9875-F0A39C00F881}" type="presParOf" srcId="{60A0F287-CF97-42B5-995F-A932417F5D01}" destId="{9F0123D0-7CFA-4D0F-80D4-B7ABF6150A67}" srcOrd="0" destOrd="0" presId="urn:microsoft.com/office/officeart/2008/layout/AccentedPicture"/>
    <dgm:cxn modelId="{93E281A5-2F4A-43DF-BCC0-8F8B99F4B49D}" type="presParOf" srcId="{60A0F287-CF97-42B5-995F-A932417F5D01}" destId="{4F82506A-190B-4813-B88D-A0238069E4DF}" srcOrd="1" destOrd="0" presId="urn:microsoft.com/office/officeart/2008/layout/AccentedPicture"/>
    <dgm:cxn modelId="{39C52624-F8EA-4CB6-A3A9-9CBA102F5262}" type="presParOf" srcId="{60A0F287-CF97-42B5-995F-A932417F5D01}" destId="{860E80D1-F487-485D-844A-A63343A699CD}" srcOrd="2" destOrd="0" presId="urn:microsoft.com/office/officeart/2008/layout/AccentedPicture"/>
    <dgm:cxn modelId="{70DE71D0-728F-4204-ACF6-EFB1EB212231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42D7E52C-75C6-4ABB-B850-BFD506AF0049}" type="presOf" srcId="{04F77782-8CEE-404D-AD02-6082B76141A6}" destId="{60A0F287-CF97-42B5-995F-A932417F5D01}" srcOrd="0" destOrd="0" presId="urn:microsoft.com/office/officeart/2008/layout/AccentedPicture"/>
    <dgm:cxn modelId="{AE79B317-58B8-4299-B50F-79CE54CB0796}" type="presOf" srcId="{2C8305BE-B332-4A32-B2FD-B7E99340836D}" destId="{9F0123D0-7CFA-4D0F-80D4-B7ABF6150A67}" srcOrd="0" destOrd="0" presId="urn:microsoft.com/office/officeart/2008/layout/AccentedPicture"/>
    <dgm:cxn modelId="{D35847A9-A0CB-4C28-A130-7F97DB398CA9}" type="presOf" srcId="{A7D40AD2-A3AD-404E-8912-2FBDC405F998}" destId="{4F82506A-190B-4813-B88D-A0238069E4DF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0D6F12FD-D609-4A1C-8A90-653B7EFEA4B2}" type="presParOf" srcId="{60A0F287-CF97-42B5-995F-A932417F5D01}" destId="{9F0123D0-7CFA-4D0F-80D4-B7ABF6150A67}" srcOrd="0" destOrd="0" presId="urn:microsoft.com/office/officeart/2008/layout/AccentedPicture"/>
    <dgm:cxn modelId="{AAC15DB5-B791-4640-B082-4A701AAE2129}" type="presParOf" srcId="{60A0F287-CF97-42B5-995F-A932417F5D01}" destId="{4F82506A-190B-4813-B88D-A0238069E4DF}" srcOrd="1" destOrd="0" presId="urn:microsoft.com/office/officeart/2008/layout/AccentedPicture"/>
    <dgm:cxn modelId="{1EBB229D-6778-44ED-AF1F-BAD5402024F7}" type="presParOf" srcId="{60A0F287-CF97-42B5-995F-A932417F5D01}" destId="{860E80D1-F487-485D-844A-A63343A699CD}" srcOrd="2" destOrd="0" presId="urn:microsoft.com/office/officeart/2008/layout/AccentedPicture"/>
    <dgm:cxn modelId="{7C37BDE7-ACCD-4936-B1C0-1DF6535B6771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7792" custLinFactNeighborY="9582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552D5662-8C0B-48F7-8116-CE8172B03342}" type="presOf" srcId="{2C8305BE-B332-4A32-B2FD-B7E99340836D}" destId="{9F0123D0-7CFA-4D0F-80D4-B7ABF6150A67}" srcOrd="0" destOrd="0" presId="urn:microsoft.com/office/officeart/2008/layout/AccentedPicture"/>
    <dgm:cxn modelId="{326A757E-B64F-46C0-9679-EE5070BABA3C}" type="presOf" srcId="{04F77782-8CEE-404D-AD02-6082B76141A6}" destId="{60A0F287-CF97-42B5-995F-A932417F5D01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C530181D-0C37-45AB-AFF7-76422E5B86AF}" type="presOf" srcId="{A7D40AD2-A3AD-404E-8912-2FBDC405F998}" destId="{4F82506A-190B-4813-B88D-A0238069E4DF}" srcOrd="0" destOrd="0" presId="urn:microsoft.com/office/officeart/2008/layout/AccentedPicture"/>
    <dgm:cxn modelId="{D1D6318F-31C4-4B80-BA33-C78FE05F7DCF}" type="presParOf" srcId="{60A0F287-CF97-42B5-995F-A932417F5D01}" destId="{9F0123D0-7CFA-4D0F-80D4-B7ABF6150A67}" srcOrd="0" destOrd="0" presId="urn:microsoft.com/office/officeart/2008/layout/AccentedPicture"/>
    <dgm:cxn modelId="{DC43E1D8-7696-456F-8FF1-AB00BBF5AE71}" type="presParOf" srcId="{60A0F287-CF97-42B5-995F-A932417F5D01}" destId="{4F82506A-190B-4813-B88D-A0238069E4DF}" srcOrd="1" destOrd="0" presId="urn:microsoft.com/office/officeart/2008/layout/AccentedPicture"/>
    <dgm:cxn modelId="{4ACA3AFC-5A47-4DD3-A939-1ED13A4316D3}" type="presParOf" srcId="{60A0F287-CF97-42B5-995F-A932417F5D01}" destId="{860E80D1-F487-485D-844A-A63343A699CD}" srcOrd="2" destOrd="0" presId="urn:microsoft.com/office/officeart/2008/layout/AccentedPicture"/>
    <dgm:cxn modelId="{738635BA-2B49-465B-85DC-BF4B5D4C4FC9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7792" custLinFactNeighborY="9582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552D5662-8C0B-48F7-8116-CE8172B03342}" type="presOf" srcId="{2C8305BE-B332-4A32-B2FD-B7E99340836D}" destId="{9F0123D0-7CFA-4D0F-80D4-B7ABF6150A67}" srcOrd="0" destOrd="0" presId="urn:microsoft.com/office/officeart/2008/layout/AccentedPicture"/>
    <dgm:cxn modelId="{326A757E-B64F-46C0-9679-EE5070BABA3C}" type="presOf" srcId="{04F77782-8CEE-404D-AD02-6082B76141A6}" destId="{60A0F287-CF97-42B5-995F-A932417F5D01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C530181D-0C37-45AB-AFF7-76422E5B86AF}" type="presOf" srcId="{A7D40AD2-A3AD-404E-8912-2FBDC405F998}" destId="{4F82506A-190B-4813-B88D-A0238069E4DF}" srcOrd="0" destOrd="0" presId="urn:microsoft.com/office/officeart/2008/layout/AccentedPicture"/>
    <dgm:cxn modelId="{D1D6318F-31C4-4B80-BA33-C78FE05F7DCF}" type="presParOf" srcId="{60A0F287-CF97-42B5-995F-A932417F5D01}" destId="{9F0123D0-7CFA-4D0F-80D4-B7ABF6150A67}" srcOrd="0" destOrd="0" presId="urn:microsoft.com/office/officeart/2008/layout/AccentedPicture"/>
    <dgm:cxn modelId="{DC43E1D8-7696-456F-8FF1-AB00BBF5AE71}" type="presParOf" srcId="{60A0F287-CF97-42B5-995F-A932417F5D01}" destId="{4F82506A-190B-4813-B88D-A0238069E4DF}" srcOrd="1" destOrd="0" presId="urn:microsoft.com/office/officeart/2008/layout/AccentedPicture"/>
    <dgm:cxn modelId="{4ACA3AFC-5A47-4DD3-A939-1ED13A4316D3}" type="presParOf" srcId="{60A0F287-CF97-42B5-995F-A932417F5D01}" destId="{860E80D1-F487-485D-844A-A63343A699CD}" srcOrd="2" destOrd="0" presId="urn:microsoft.com/office/officeart/2008/layout/AccentedPicture"/>
    <dgm:cxn modelId="{738635BA-2B49-465B-85DC-BF4B5D4C4FC9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7792" custLinFactNeighborY="9582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552D5662-8C0B-48F7-8116-CE8172B03342}" type="presOf" srcId="{2C8305BE-B332-4A32-B2FD-B7E99340836D}" destId="{9F0123D0-7CFA-4D0F-80D4-B7ABF6150A67}" srcOrd="0" destOrd="0" presId="urn:microsoft.com/office/officeart/2008/layout/AccentedPicture"/>
    <dgm:cxn modelId="{326A757E-B64F-46C0-9679-EE5070BABA3C}" type="presOf" srcId="{04F77782-8CEE-404D-AD02-6082B76141A6}" destId="{60A0F287-CF97-42B5-995F-A932417F5D01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C530181D-0C37-45AB-AFF7-76422E5B86AF}" type="presOf" srcId="{A7D40AD2-A3AD-404E-8912-2FBDC405F998}" destId="{4F82506A-190B-4813-B88D-A0238069E4DF}" srcOrd="0" destOrd="0" presId="urn:microsoft.com/office/officeart/2008/layout/AccentedPicture"/>
    <dgm:cxn modelId="{D1D6318F-31C4-4B80-BA33-C78FE05F7DCF}" type="presParOf" srcId="{60A0F287-CF97-42B5-995F-A932417F5D01}" destId="{9F0123D0-7CFA-4D0F-80D4-B7ABF6150A67}" srcOrd="0" destOrd="0" presId="urn:microsoft.com/office/officeart/2008/layout/AccentedPicture"/>
    <dgm:cxn modelId="{DC43E1D8-7696-456F-8FF1-AB00BBF5AE71}" type="presParOf" srcId="{60A0F287-CF97-42B5-995F-A932417F5D01}" destId="{4F82506A-190B-4813-B88D-A0238069E4DF}" srcOrd="1" destOrd="0" presId="urn:microsoft.com/office/officeart/2008/layout/AccentedPicture"/>
    <dgm:cxn modelId="{4ACA3AFC-5A47-4DD3-A939-1ED13A4316D3}" type="presParOf" srcId="{60A0F287-CF97-42B5-995F-A932417F5D01}" destId="{860E80D1-F487-485D-844A-A63343A699CD}" srcOrd="2" destOrd="0" presId="urn:microsoft.com/office/officeart/2008/layout/AccentedPicture"/>
    <dgm:cxn modelId="{738635BA-2B49-465B-85DC-BF4B5D4C4FC9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7792" custLinFactNeighborY="9582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552D5662-8C0B-48F7-8116-CE8172B03342}" type="presOf" srcId="{2C8305BE-B332-4A32-B2FD-B7E99340836D}" destId="{9F0123D0-7CFA-4D0F-80D4-B7ABF6150A67}" srcOrd="0" destOrd="0" presId="urn:microsoft.com/office/officeart/2008/layout/AccentedPicture"/>
    <dgm:cxn modelId="{326A757E-B64F-46C0-9679-EE5070BABA3C}" type="presOf" srcId="{04F77782-8CEE-404D-AD02-6082B76141A6}" destId="{60A0F287-CF97-42B5-995F-A932417F5D01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C530181D-0C37-45AB-AFF7-76422E5B86AF}" type="presOf" srcId="{A7D40AD2-A3AD-404E-8912-2FBDC405F998}" destId="{4F82506A-190B-4813-B88D-A0238069E4DF}" srcOrd="0" destOrd="0" presId="urn:microsoft.com/office/officeart/2008/layout/AccentedPicture"/>
    <dgm:cxn modelId="{D1D6318F-31C4-4B80-BA33-C78FE05F7DCF}" type="presParOf" srcId="{60A0F287-CF97-42B5-995F-A932417F5D01}" destId="{9F0123D0-7CFA-4D0F-80D4-B7ABF6150A67}" srcOrd="0" destOrd="0" presId="urn:microsoft.com/office/officeart/2008/layout/AccentedPicture"/>
    <dgm:cxn modelId="{DC43E1D8-7696-456F-8FF1-AB00BBF5AE71}" type="presParOf" srcId="{60A0F287-CF97-42B5-995F-A932417F5D01}" destId="{4F82506A-190B-4813-B88D-A0238069E4DF}" srcOrd="1" destOrd="0" presId="urn:microsoft.com/office/officeart/2008/layout/AccentedPicture"/>
    <dgm:cxn modelId="{4ACA3AFC-5A47-4DD3-A939-1ED13A4316D3}" type="presParOf" srcId="{60A0F287-CF97-42B5-995F-A932417F5D01}" destId="{860E80D1-F487-485D-844A-A63343A699CD}" srcOrd="2" destOrd="0" presId="urn:microsoft.com/office/officeart/2008/layout/AccentedPicture"/>
    <dgm:cxn modelId="{738635BA-2B49-465B-85DC-BF4B5D4C4FC9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7792" custLinFactNeighborY="9582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552D5662-8C0B-48F7-8116-CE8172B03342}" type="presOf" srcId="{2C8305BE-B332-4A32-B2FD-B7E99340836D}" destId="{9F0123D0-7CFA-4D0F-80D4-B7ABF6150A67}" srcOrd="0" destOrd="0" presId="urn:microsoft.com/office/officeart/2008/layout/AccentedPicture"/>
    <dgm:cxn modelId="{326A757E-B64F-46C0-9679-EE5070BABA3C}" type="presOf" srcId="{04F77782-8CEE-404D-AD02-6082B76141A6}" destId="{60A0F287-CF97-42B5-995F-A932417F5D01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C530181D-0C37-45AB-AFF7-76422E5B86AF}" type="presOf" srcId="{A7D40AD2-A3AD-404E-8912-2FBDC405F998}" destId="{4F82506A-190B-4813-B88D-A0238069E4DF}" srcOrd="0" destOrd="0" presId="urn:microsoft.com/office/officeart/2008/layout/AccentedPicture"/>
    <dgm:cxn modelId="{D1D6318F-31C4-4B80-BA33-C78FE05F7DCF}" type="presParOf" srcId="{60A0F287-CF97-42B5-995F-A932417F5D01}" destId="{9F0123D0-7CFA-4D0F-80D4-B7ABF6150A67}" srcOrd="0" destOrd="0" presId="urn:microsoft.com/office/officeart/2008/layout/AccentedPicture"/>
    <dgm:cxn modelId="{DC43E1D8-7696-456F-8FF1-AB00BBF5AE71}" type="presParOf" srcId="{60A0F287-CF97-42B5-995F-A932417F5D01}" destId="{4F82506A-190B-4813-B88D-A0238069E4DF}" srcOrd="1" destOrd="0" presId="urn:microsoft.com/office/officeart/2008/layout/AccentedPicture"/>
    <dgm:cxn modelId="{4ACA3AFC-5A47-4DD3-A939-1ED13A4316D3}" type="presParOf" srcId="{60A0F287-CF97-42B5-995F-A932417F5D01}" destId="{860E80D1-F487-485D-844A-A63343A699CD}" srcOrd="2" destOrd="0" presId="urn:microsoft.com/office/officeart/2008/layout/AccentedPicture"/>
    <dgm:cxn modelId="{738635BA-2B49-465B-85DC-BF4B5D4C4FC9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10530CD4-7F68-4571-9EAF-778210058F9D}" type="presOf" srcId="{A7D40AD2-A3AD-404E-8912-2FBDC405F998}" destId="{4F82506A-190B-4813-B88D-A0238069E4DF}" srcOrd="0" destOrd="0" presId="urn:microsoft.com/office/officeart/2008/layout/AccentedPicture"/>
    <dgm:cxn modelId="{90E1B21A-B093-44C6-A273-736F0B44994D}" type="presOf" srcId="{04F77782-8CEE-404D-AD02-6082B76141A6}" destId="{60A0F287-CF97-42B5-995F-A932417F5D01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689EB541-05E7-43B7-B483-33FE794685EF}" type="presOf" srcId="{2C8305BE-B332-4A32-B2FD-B7E99340836D}" destId="{9F0123D0-7CFA-4D0F-80D4-B7ABF6150A67}" srcOrd="0" destOrd="0" presId="urn:microsoft.com/office/officeart/2008/layout/AccentedPicture"/>
    <dgm:cxn modelId="{3DF95290-CE85-4E37-8950-632E43562D74}" type="presParOf" srcId="{60A0F287-CF97-42B5-995F-A932417F5D01}" destId="{9F0123D0-7CFA-4D0F-80D4-B7ABF6150A67}" srcOrd="0" destOrd="0" presId="urn:microsoft.com/office/officeart/2008/layout/AccentedPicture"/>
    <dgm:cxn modelId="{AB2D778D-61CF-454C-8C6D-34D9E8C0FE47}" type="presParOf" srcId="{60A0F287-CF97-42B5-995F-A932417F5D01}" destId="{4F82506A-190B-4813-B88D-A0238069E4DF}" srcOrd="1" destOrd="0" presId="urn:microsoft.com/office/officeart/2008/layout/AccentedPicture"/>
    <dgm:cxn modelId="{253719B5-4EF8-499D-8E60-B67E21733039}" type="presParOf" srcId="{60A0F287-CF97-42B5-995F-A932417F5D01}" destId="{860E80D1-F487-485D-844A-A63343A699CD}" srcOrd="2" destOrd="0" presId="urn:microsoft.com/office/officeart/2008/layout/AccentedPicture"/>
    <dgm:cxn modelId="{C9CAE8D4-C8D7-4DFC-B956-C85C03AEDB7F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4EE3AB97-5794-4AED-A7D2-A2FAAC66F479}" type="presOf" srcId="{2C8305BE-B332-4A32-B2FD-B7E99340836D}" destId="{9F0123D0-7CFA-4D0F-80D4-B7ABF6150A67}" srcOrd="0" destOrd="0" presId="urn:microsoft.com/office/officeart/2008/layout/AccentedPicture"/>
    <dgm:cxn modelId="{358532C6-5824-4BD6-B546-9F1FA465EE0B}" type="presOf" srcId="{04F77782-8CEE-404D-AD02-6082B76141A6}" destId="{60A0F287-CF97-42B5-995F-A932417F5D01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7152DB00-12F5-4B7F-8D10-E9CDA5B9B6A7}" type="presOf" srcId="{A7D40AD2-A3AD-404E-8912-2FBDC405F998}" destId="{4F82506A-190B-4813-B88D-A0238069E4DF}" srcOrd="0" destOrd="0" presId="urn:microsoft.com/office/officeart/2008/layout/AccentedPicture"/>
    <dgm:cxn modelId="{91AFF793-98DA-4EC2-933C-84BF115F2FBA}" type="presParOf" srcId="{60A0F287-CF97-42B5-995F-A932417F5D01}" destId="{9F0123D0-7CFA-4D0F-80D4-B7ABF6150A67}" srcOrd="0" destOrd="0" presId="urn:microsoft.com/office/officeart/2008/layout/AccentedPicture"/>
    <dgm:cxn modelId="{70F6ECF9-980E-47B4-9969-FC3A8D8C506A}" type="presParOf" srcId="{60A0F287-CF97-42B5-995F-A932417F5D01}" destId="{4F82506A-190B-4813-B88D-A0238069E4DF}" srcOrd="1" destOrd="0" presId="urn:microsoft.com/office/officeart/2008/layout/AccentedPicture"/>
    <dgm:cxn modelId="{206523F3-5C51-420B-B4EF-BC37FC9A8288}" type="presParOf" srcId="{60A0F287-CF97-42B5-995F-A932417F5D01}" destId="{860E80D1-F487-485D-844A-A63343A699CD}" srcOrd="2" destOrd="0" presId="urn:microsoft.com/office/officeart/2008/layout/AccentedPicture"/>
    <dgm:cxn modelId="{9BA0786D-005F-4F5D-90F9-206866BCCC15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48DF6E39-5FBD-4311-B877-A1EFBB10A26D}" type="presOf" srcId="{04F77782-8CEE-404D-AD02-6082B76141A6}" destId="{60A0F287-CF97-42B5-995F-A932417F5D01}" srcOrd="0" destOrd="0" presId="urn:microsoft.com/office/officeart/2008/layout/AccentedPicture"/>
    <dgm:cxn modelId="{E5DF665F-E7C7-4BD7-A41C-16169B1EBEF1}" type="presOf" srcId="{A7D40AD2-A3AD-404E-8912-2FBDC405F998}" destId="{4F82506A-190B-4813-B88D-A0238069E4DF}" srcOrd="0" destOrd="0" presId="urn:microsoft.com/office/officeart/2008/layout/AccentedPicture"/>
    <dgm:cxn modelId="{CCFD9679-3EE0-4DFD-8992-9F48260F3F65}" type="presOf" srcId="{2C8305BE-B332-4A32-B2FD-B7E99340836D}" destId="{9F0123D0-7CFA-4D0F-80D4-B7ABF6150A67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2D628713-DD0D-4A80-B63D-E9AF2A558B90}" type="presParOf" srcId="{60A0F287-CF97-42B5-995F-A932417F5D01}" destId="{9F0123D0-7CFA-4D0F-80D4-B7ABF6150A67}" srcOrd="0" destOrd="0" presId="urn:microsoft.com/office/officeart/2008/layout/AccentedPicture"/>
    <dgm:cxn modelId="{C6CC95D1-7120-4890-8CFF-A0A9ED781918}" type="presParOf" srcId="{60A0F287-CF97-42B5-995F-A932417F5D01}" destId="{4F82506A-190B-4813-B88D-A0238069E4DF}" srcOrd="1" destOrd="0" presId="urn:microsoft.com/office/officeart/2008/layout/AccentedPicture"/>
    <dgm:cxn modelId="{806BC117-1A55-4AFB-B34F-419A05EDAA0E}" type="presParOf" srcId="{60A0F287-CF97-42B5-995F-A932417F5D01}" destId="{860E80D1-F487-485D-844A-A63343A699CD}" srcOrd="2" destOrd="0" presId="urn:microsoft.com/office/officeart/2008/layout/AccentedPicture"/>
    <dgm:cxn modelId="{2870237C-759A-4657-8644-D7431CED2E66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93FF4A4C-54B6-4DC0-A4BF-EFD948E320B7}" type="presOf" srcId="{2C8305BE-B332-4A32-B2FD-B7E99340836D}" destId="{9F0123D0-7CFA-4D0F-80D4-B7ABF6150A67}" srcOrd="0" destOrd="0" presId="urn:microsoft.com/office/officeart/2008/layout/AccentedPicture"/>
    <dgm:cxn modelId="{20DFCDF5-0D68-4035-A327-FF9E83202E35}" type="presOf" srcId="{04F77782-8CEE-404D-AD02-6082B76141A6}" destId="{60A0F287-CF97-42B5-995F-A932417F5D01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9A4086D7-E959-47EE-B19A-1D229D28242C}" type="presOf" srcId="{A7D40AD2-A3AD-404E-8912-2FBDC405F998}" destId="{4F82506A-190B-4813-B88D-A0238069E4DF}" srcOrd="0" destOrd="0" presId="urn:microsoft.com/office/officeart/2008/layout/AccentedPicture"/>
    <dgm:cxn modelId="{78D0DC1D-3847-48CC-94C4-4B9AD4D554C5}" type="presParOf" srcId="{60A0F287-CF97-42B5-995F-A932417F5D01}" destId="{9F0123D0-7CFA-4D0F-80D4-B7ABF6150A67}" srcOrd="0" destOrd="0" presId="urn:microsoft.com/office/officeart/2008/layout/AccentedPicture"/>
    <dgm:cxn modelId="{2DA4AF51-D371-458B-ADF1-7C717CD3A739}" type="presParOf" srcId="{60A0F287-CF97-42B5-995F-A932417F5D01}" destId="{4F82506A-190B-4813-B88D-A0238069E4DF}" srcOrd="1" destOrd="0" presId="urn:microsoft.com/office/officeart/2008/layout/AccentedPicture"/>
    <dgm:cxn modelId="{3B2C213A-6210-4EA4-AB7E-5351C83CA662}" type="presParOf" srcId="{60A0F287-CF97-42B5-995F-A932417F5D01}" destId="{860E80D1-F487-485D-844A-A63343A699CD}" srcOrd="2" destOrd="0" presId="urn:microsoft.com/office/officeart/2008/layout/AccentedPicture"/>
    <dgm:cxn modelId="{BADD5593-3220-46D1-8B31-1621AA35900D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2188A3FA-ED17-4612-9650-1EA8E3814F81}" type="presOf" srcId="{2C8305BE-B332-4A32-B2FD-B7E99340836D}" destId="{9F0123D0-7CFA-4D0F-80D4-B7ABF6150A67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95DB55D4-D80A-42E0-81EA-50642E524754}" type="presOf" srcId="{04F77782-8CEE-404D-AD02-6082B76141A6}" destId="{60A0F287-CF97-42B5-995F-A932417F5D01}" srcOrd="0" destOrd="0" presId="urn:microsoft.com/office/officeart/2008/layout/AccentedPicture"/>
    <dgm:cxn modelId="{2BB7A15E-23DE-4946-BEF2-C90C87F44510}" type="presOf" srcId="{A7D40AD2-A3AD-404E-8912-2FBDC405F998}" destId="{4F82506A-190B-4813-B88D-A0238069E4DF}" srcOrd="0" destOrd="0" presId="urn:microsoft.com/office/officeart/2008/layout/AccentedPicture"/>
    <dgm:cxn modelId="{79AE6D9F-1277-401D-9237-68B1A981957B}" type="presParOf" srcId="{60A0F287-CF97-42B5-995F-A932417F5D01}" destId="{9F0123D0-7CFA-4D0F-80D4-B7ABF6150A67}" srcOrd="0" destOrd="0" presId="urn:microsoft.com/office/officeart/2008/layout/AccentedPicture"/>
    <dgm:cxn modelId="{D76262AC-8EE7-4984-8721-06804EAA160C}" type="presParOf" srcId="{60A0F287-CF97-42B5-995F-A932417F5D01}" destId="{4F82506A-190B-4813-B88D-A0238069E4DF}" srcOrd="1" destOrd="0" presId="urn:microsoft.com/office/officeart/2008/layout/AccentedPicture"/>
    <dgm:cxn modelId="{84AB4B2F-3CD4-4D29-8FFA-891292AF3105}" type="presParOf" srcId="{60A0F287-CF97-42B5-995F-A932417F5D01}" destId="{860E80D1-F487-485D-844A-A63343A699CD}" srcOrd="2" destOrd="0" presId="urn:microsoft.com/office/officeart/2008/layout/AccentedPicture"/>
    <dgm:cxn modelId="{6396AEAE-D937-4A9B-BA6D-9E1978D01B8F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42D7E52C-75C6-4ABB-B850-BFD506AF0049}" type="presOf" srcId="{04F77782-8CEE-404D-AD02-6082B76141A6}" destId="{60A0F287-CF97-42B5-995F-A932417F5D01}" srcOrd="0" destOrd="0" presId="urn:microsoft.com/office/officeart/2008/layout/AccentedPicture"/>
    <dgm:cxn modelId="{AE79B317-58B8-4299-B50F-79CE54CB0796}" type="presOf" srcId="{2C8305BE-B332-4A32-B2FD-B7E99340836D}" destId="{9F0123D0-7CFA-4D0F-80D4-B7ABF6150A67}" srcOrd="0" destOrd="0" presId="urn:microsoft.com/office/officeart/2008/layout/AccentedPicture"/>
    <dgm:cxn modelId="{D35847A9-A0CB-4C28-A130-7F97DB398CA9}" type="presOf" srcId="{A7D40AD2-A3AD-404E-8912-2FBDC405F998}" destId="{4F82506A-190B-4813-B88D-A0238069E4DF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0D6F12FD-D609-4A1C-8A90-653B7EFEA4B2}" type="presParOf" srcId="{60A0F287-CF97-42B5-995F-A932417F5D01}" destId="{9F0123D0-7CFA-4D0F-80D4-B7ABF6150A67}" srcOrd="0" destOrd="0" presId="urn:microsoft.com/office/officeart/2008/layout/AccentedPicture"/>
    <dgm:cxn modelId="{AAC15DB5-B791-4640-B082-4A701AAE2129}" type="presParOf" srcId="{60A0F287-CF97-42B5-995F-A932417F5D01}" destId="{4F82506A-190B-4813-B88D-A0238069E4DF}" srcOrd="1" destOrd="0" presId="urn:microsoft.com/office/officeart/2008/layout/AccentedPicture"/>
    <dgm:cxn modelId="{1EBB229D-6778-44ED-AF1F-BAD5402024F7}" type="presParOf" srcId="{60A0F287-CF97-42B5-995F-A932417F5D01}" destId="{860E80D1-F487-485D-844A-A63343A699CD}" srcOrd="2" destOrd="0" presId="urn:microsoft.com/office/officeart/2008/layout/AccentedPicture"/>
    <dgm:cxn modelId="{7C37BDE7-ACCD-4936-B1C0-1DF6535B6771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1B6DA06D-70C0-4C32-A500-1A97FA4051F3}" type="presOf" srcId="{2C8305BE-B332-4A32-B2FD-B7E99340836D}" destId="{9F0123D0-7CFA-4D0F-80D4-B7ABF6150A67}" srcOrd="0" destOrd="0" presId="urn:microsoft.com/office/officeart/2008/layout/AccentedPicture"/>
    <dgm:cxn modelId="{9F4A9999-9E21-4B57-8400-7E6074BB162B}" type="presOf" srcId="{A7D40AD2-A3AD-404E-8912-2FBDC405F998}" destId="{4F82506A-190B-4813-B88D-A0238069E4DF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B32C98BB-0805-4305-80E1-0B558E042DC8}" type="presOf" srcId="{04F77782-8CEE-404D-AD02-6082B76141A6}" destId="{60A0F287-CF97-42B5-995F-A932417F5D01}" srcOrd="0" destOrd="0" presId="urn:microsoft.com/office/officeart/2008/layout/AccentedPicture"/>
    <dgm:cxn modelId="{1AE55072-EA00-43F1-861B-D11EE4A1B170}" type="presParOf" srcId="{60A0F287-CF97-42B5-995F-A932417F5D01}" destId="{9F0123D0-7CFA-4D0F-80D4-B7ABF6150A67}" srcOrd="0" destOrd="0" presId="urn:microsoft.com/office/officeart/2008/layout/AccentedPicture"/>
    <dgm:cxn modelId="{14222296-6241-49B6-BCE3-DA37D46A39C0}" type="presParOf" srcId="{60A0F287-CF97-42B5-995F-A932417F5D01}" destId="{4F82506A-190B-4813-B88D-A0238069E4DF}" srcOrd="1" destOrd="0" presId="urn:microsoft.com/office/officeart/2008/layout/AccentedPicture"/>
    <dgm:cxn modelId="{C5FC42F3-DFF3-4734-878E-92F51B27F840}" type="presParOf" srcId="{60A0F287-CF97-42B5-995F-A932417F5D01}" destId="{860E80D1-F487-485D-844A-A63343A699CD}" srcOrd="2" destOrd="0" presId="urn:microsoft.com/office/officeart/2008/layout/AccentedPicture"/>
    <dgm:cxn modelId="{810B1E17-380A-4EA3-AB98-91C830D86343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A696DB57-A0D6-4323-904C-5186EF656660}" type="presOf" srcId="{A7D40AD2-A3AD-404E-8912-2FBDC405F998}" destId="{4F82506A-190B-4813-B88D-A0238069E4DF}" srcOrd="0" destOrd="0" presId="urn:microsoft.com/office/officeart/2008/layout/AccentedPicture"/>
    <dgm:cxn modelId="{3C03328F-872E-4770-8BC0-4556855E183B}" type="presOf" srcId="{04F77782-8CEE-404D-AD02-6082B76141A6}" destId="{60A0F287-CF97-42B5-995F-A932417F5D01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8D2F6B76-64BB-4778-B0C6-36A46AC5B6D0}" type="presOf" srcId="{2C8305BE-B332-4A32-B2FD-B7E99340836D}" destId="{9F0123D0-7CFA-4D0F-80D4-B7ABF6150A67}" srcOrd="0" destOrd="0" presId="urn:microsoft.com/office/officeart/2008/layout/AccentedPicture"/>
    <dgm:cxn modelId="{6D149A7B-902E-4AD8-B612-1DC9C9DA29D9}" type="presParOf" srcId="{60A0F287-CF97-42B5-995F-A932417F5D01}" destId="{9F0123D0-7CFA-4D0F-80D4-B7ABF6150A67}" srcOrd="0" destOrd="0" presId="urn:microsoft.com/office/officeart/2008/layout/AccentedPicture"/>
    <dgm:cxn modelId="{09E5FBA9-73B7-4250-8363-40E2717EF425}" type="presParOf" srcId="{60A0F287-CF97-42B5-995F-A932417F5D01}" destId="{4F82506A-190B-4813-B88D-A0238069E4DF}" srcOrd="1" destOrd="0" presId="urn:microsoft.com/office/officeart/2008/layout/AccentedPicture"/>
    <dgm:cxn modelId="{C36748F7-E7AE-455B-A8CA-B26FBA419156}" type="presParOf" srcId="{60A0F287-CF97-42B5-995F-A932417F5D01}" destId="{860E80D1-F487-485D-844A-A63343A699CD}" srcOrd="2" destOrd="0" presId="urn:microsoft.com/office/officeart/2008/layout/AccentedPicture"/>
    <dgm:cxn modelId="{3599097A-DD6A-4DB9-87FF-921F0057C06D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AF923F8F-ADC1-464D-B398-CF4EF14EFF36}" type="presOf" srcId="{A7D40AD2-A3AD-404E-8912-2FBDC405F998}" destId="{4F82506A-190B-4813-B88D-A0238069E4DF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B416C0D8-D5F5-4F08-8BC7-CDC2B1C4FA23}" type="presOf" srcId="{04F77782-8CEE-404D-AD02-6082B76141A6}" destId="{60A0F287-CF97-42B5-995F-A932417F5D01}" srcOrd="0" destOrd="0" presId="urn:microsoft.com/office/officeart/2008/layout/AccentedPicture"/>
    <dgm:cxn modelId="{54B4C41D-B9DA-4281-9001-BD2762E1F42A}" type="presOf" srcId="{2C8305BE-B332-4A32-B2FD-B7E99340836D}" destId="{9F0123D0-7CFA-4D0F-80D4-B7ABF6150A67}" srcOrd="0" destOrd="0" presId="urn:microsoft.com/office/officeart/2008/layout/AccentedPicture"/>
    <dgm:cxn modelId="{59D53CEA-3C00-40FB-8204-ACD3CD0D7AD8}" type="presParOf" srcId="{60A0F287-CF97-42B5-995F-A932417F5D01}" destId="{9F0123D0-7CFA-4D0F-80D4-B7ABF6150A67}" srcOrd="0" destOrd="0" presId="urn:microsoft.com/office/officeart/2008/layout/AccentedPicture"/>
    <dgm:cxn modelId="{15E79A7F-3A69-4525-A16A-6B54644C91B3}" type="presParOf" srcId="{60A0F287-CF97-42B5-995F-A932417F5D01}" destId="{4F82506A-190B-4813-B88D-A0238069E4DF}" srcOrd="1" destOrd="0" presId="urn:microsoft.com/office/officeart/2008/layout/AccentedPicture"/>
    <dgm:cxn modelId="{B90BAE19-25A0-42C4-BC5C-DF7A4E5D5D3C}" type="presParOf" srcId="{60A0F287-CF97-42B5-995F-A932417F5D01}" destId="{860E80D1-F487-485D-844A-A63343A699CD}" srcOrd="2" destOrd="0" presId="urn:microsoft.com/office/officeart/2008/layout/AccentedPicture"/>
    <dgm:cxn modelId="{B0994E0D-3878-4E66-BFD3-58C2A7981FAC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67504E55-F3F1-437B-9601-2985973F295F}" type="presOf" srcId="{A7D40AD2-A3AD-404E-8912-2FBDC405F998}" destId="{4F82506A-190B-4813-B88D-A0238069E4DF}" srcOrd="0" destOrd="0" presId="urn:microsoft.com/office/officeart/2008/layout/AccentedPicture"/>
    <dgm:cxn modelId="{3C0621BF-613B-4216-BEB1-C6E585368F84}" type="presOf" srcId="{2C8305BE-B332-4A32-B2FD-B7E99340836D}" destId="{9F0123D0-7CFA-4D0F-80D4-B7ABF6150A67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95A4EDAF-5B6A-4F40-ABD5-57E34D2891BF}" type="presOf" srcId="{04F77782-8CEE-404D-AD02-6082B76141A6}" destId="{60A0F287-CF97-42B5-995F-A932417F5D01}" srcOrd="0" destOrd="0" presId="urn:microsoft.com/office/officeart/2008/layout/AccentedPicture"/>
    <dgm:cxn modelId="{452378C6-832C-4E92-9448-38F146E969B4}" type="presParOf" srcId="{60A0F287-CF97-42B5-995F-A932417F5D01}" destId="{9F0123D0-7CFA-4D0F-80D4-B7ABF6150A67}" srcOrd="0" destOrd="0" presId="urn:microsoft.com/office/officeart/2008/layout/AccentedPicture"/>
    <dgm:cxn modelId="{6958D03F-4E82-47E7-A363-F6D9ADE14370}" type="presParOf" srcId="{60A0F287-CF97-42B5-995F-A932417F5D01}" destId="{4F82506A-190B-4813-B88D-A0238069E4DF}" srcOrd="1" destOrd="0" presId="urn:microsoft.com/office/officeart/2008/layout/AccentedPicture"/>
    <dgm:cxn modelId="{BB7D9A23-1B9E-4BD6-8D50-11D27C7325F4}" type="presParOf" srcId="{60A0F287-CF97-42B5-995F-A932417F5D01}" destId="{860E80D1-F487-485D-844A-A63343A699CD}" srcOrd="2" destOrd="0" presId="urn:microsoft.com/office/officeart/2008/layout/AccentedPicture"/>
    <dgm:cxn modelId="{E9524169-4B89-4D45-9E56-769C3E1F9986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9160" custLinFactNeighborY="9582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D84B7696-8265-4530-A751-16A9349988F8}" type="presOf" srcId="{A7D40AD2-A3AD-404E-8912-2FBDC405F998}" destId="{4F82506A-190B-4813-B88D-A0238069E4DF}" srcOrd="0" destOrd="0" presId="urn:microsoft.com/office/officeart/2008/layout/AccentedPicture"/>
    <dgm:cxn modelId="{3D2A764F-DF67-42C9-97DB-AD14FED047DB}" type="presOf" srcId="{04F77782-8CEE-404D-AD02-6082B76141A6}" destId="{60A0F287-CF97-42B5-995F-A932417F5D01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31537A64-E302-45FA-BC02-B1D80C0CAC95}" type="presOf" srcId="{2C8305BE-B332-4A32-B2FD-B7E99340836D}" destId="{9F0123D0-7CFA-4D0F-80D4-B7ABF6150A67}" srcOrd="0" destOrd="0" presId="urn:microsoft.com/office/officeart/2008/layout/AccentedPicture"/>
    <dgm:cxn modelId="{EC3B0656-6FB3-4974-8F57-F1B3A8F63767}" type="presParOf" srcId="{60A0F287-CF97-42B5-995F-A932417F5D01}" destId="{9F0123D0-7CFA-4D0F-80D4-B7ABF6150A67}" srcOrd="0" destOrd="0" presId="urn:microsoft.com/office/officeart/2008/layout/AccentedPicture"/>
    <dgm:cxn modelId="{CAF63D80-158A-467F-BAA2-D7CB1554818C}" type="presParOf" srcId="{60A0F287-CF97-42B5-995F-A932417F5D01}" destId="{4F82506A-190B-4813-B88D-A0238069E4DF}" srcOrd="1" destOrd="0" presId="urn:microsoft.com/office/officeart/2008/layout/AccentedPicture"/>
    <dgm:cxn modelId="{E0612182-E360-4DAA-81EB-E52BD748EAEB}" type="presParOf" srcId="{60A0F287-CF97-42B5-995F-A932417F5D01}" destId="{860E80D1-F487-485D-844A-A63343A699CD}" srcOrd="2" destOrd="0" presId="urn:microsoft.com/office/officeart/2008/layout/AccentedPicture"/>
    <dgm:cxn modelId="{7C3A560F-11CE-4218-92E0-DFCBED4A1648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5055" custLinFactNeighborY="9624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6367CBEB-C55D-417A-AA30-A88DE3763C5D}" type="presOf" srcId="{A7D40AD2-A3AD-404E-8912-2FBDC405F998}" destId="{4F82506A-190B-4813-B88D-A0238069E4DF}" srcOrd="0" destOrd="0" presId="urn:microsoft.com/office/officeart/2008/layout/AccentedPicture"/>
    <dgm:cxn modelId="{35369A09-D4DB-4FD9-A3D3-8E27E060CF7D}" type="presOf" srcId="{2C8305BE-B332-4A32-B2FD-B7E99340836D}" destId="{9F0123D0-7CFA-4D0F-80D4-B7ABF6150A67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584B634E-6ED8-4BE4-86E5-14CF60DAFC0D}" type="presOf" srcId="{04F77782-8CEE-404D-AD02-6082B76141A6}" destId="{60A0F287-CF97-42B5-995F-A932417F5D01}" srcOrd="0" destOrd="0" presId="urn:microsoft.com/office/officeart/2008/layout/AccentedPicture"/>
    <dgm:cxn modelId="{A5B9EE18-7B49-465C-994A-D69559DFBC1A}" type="presParOf" srcId="{60A0F287-CF97-42B5-995F-A932417F5D01}" destId="{9F0123D0-7CFA-4D0F-80D4-B7ABF6150A67}" srcOrd="0" destOrd="0" presId="urn:microsoft.com/office/officeart/2008/layout/AccentedPicture"/>
    <dgm:cxn modelId="{36D901A7-FB8E-49AA-B47D-09F603FE35FE}" type="presParOf" srcId="{60A0F287-CF97-42B5-995F-A932417F5D01}" destId="{4F82506A-190B-4813-B88D-A0238069E4DF}" srcOrd="1" destOrd="0" presId="urn:microsoft.com/office/officeart/2008/layout/AccentedPicture"/>
    <dgm:cxn modelId="{0B3FB54F-E670-46F3-85FC-F7B2FA8E0A8A}" type="presParOf" srcId="{60A0F287-CF97-42B5-995F-A932417F5D01}" destId="{860E80D1-F487-485D-844A-A63343A699CD}" srcOrd="2" destOrd="0" presId="urn:microsoft.com/office/officeart/2008/layout/AccentedPicture"/>
    <dgm:cxn modelId="{9B2E9435-6024-430B-9441-8B237B103D0F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0DE8873E-EBD2-45A2-B24F-A01D47474652}" type="presOf" srcId="{04F77782-8CEE-404D-AD02-6082B76141A6}" destId="{60A0F287-CF97-42B5-995F-A932417F5D01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8287EFB7-8895-45D3-8F21-5D81DAC42A20}" type="presOf" srcId="{2C8305BE-B332-4A32-B2FD-B7E99340836D}" destId="{9F0123D0-7CFA-4D0F-80D4-B7ABF6150A67}" srcOrd="0" destOrd="0" presId="urn:microsoft.com/office/officeart/2008/layout/AccentedPicture"/>
    <dgm:cxn modelId="{BBFB9078-E168-4A3E-B5D8-5D757CC019BF}" type="presOf" srcId="{A7D40AD2-A3AD-404E-8912-2FBDC405F998}" destId="{4F82506A-190B-4813-B88D-A0238069E4DF}" srcOrd="0" destOrd="0" presId="urn:microsoft.com/office/officeart/2008/layout/AccentedPicture"/>
    <dgm:cxn modelId="{951986DA-34D0-4ACA-9188-162579368F51}" type="presParOf" srcId="{60A0F287-CF97-42B5-995F-A932417F5D01}" destId="{9F0123D0-7CFA-4D0F-80D4-B7ABF6150A67}" srcOrd="0" destOrd="0" presId="urn:microsoft.com/office/officeart/2008/layout/AccentedPicture"/>
    <dgm:cxn modelId="{BEAE8071-7BCB-4DD1-A083-C1899A113913}" type="presParOf" srcId="{60A0F287-CF97-42B5-995F-A932417F5D01}" destId="{4F82506A-190B-4813-B88D-A0238069E4DF}" srcOrd="1" destOrd="0" presId="urn:microsoft.com/office/officeart/2008/layout/AccentedPicture"/>
    <dgm:cxn modelId="{373B10AD-D3C2-48C5-8E91-09CB2AAE3CA5}" type="presParOf" srcId="{60A0F287-CF97-42B5-995F-A932417F5D01}" destId="{860E80D1-F487-485D-844A-A63343A699CD}" srcOrd="2" destOrd="0" presId="urn:microsoft.com/office/officeart/2008/layout/AccentedPicture"/>
    <dgm:cxn modelId="{D768F0C0-2D59-4259-B7B9-741292186EC3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0DE8873E-EBD2-45A2-B24F-A01D47474652}" type="presOf" srcId="{04F77782-8CEE-404D-AD02-6082B76141A6}" destId="{60A0F287-CF97-42B5-995F-A932417F5D01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8287EFB7-8895-45D3-8F21-5D81DAC42A20}" type="presOf" srcId="{2C8305BE-B332-4A32-B2FD-B7E99340836D}" destId="{9F0123D0-7CFA-4D0F-80D4-B7ABF6150A67}" srcOrd="0" destOrd="0" presId="urn:microsoft.com/office/officeart/2008/layout/AccentedPicture"/>
    <dgm:cxn modelId="{BBFB9078-E168-4A3E-B5D8-5D757CC019BF}" type="presOf" srcId="{A7D40AD2-A3AD-404E-8912-2FBDC405F998}" destId="{4F82506A-190B-4813-B88D-A0238069E4DF}" srcOrd="0" destOrd="0" presId="urn:microsoft.com/office/officeart/2008/layout/AccentedPicture"/>
    <dgm:cxn modelId="{951986DA-34D0-4ACA-9188-162579368F51}" type="presParOf" srcId="{60A0F287-CF97-42B5-995F-A932417F5D01}" destId="{9F0123D0-7CFA-4D0F-80D4-B7ABF6150A67}" srcOrd="0" destOrd="0" presId="urn:microsoft.com/office/officeart/2008/layout/AccentedPicture"/>
    <dgm:cxn modelId="{BEAE8071-7BCB-4DD1-A083-C1899A113913}" type="presParOf" srcId="{60A0F287-CF97-42B5-995F-A932417F5D01}" destId="{4F82506A-190B-4813-B88D-A0238069E4DF}" srcOrd="1" destOrd="0" presId="urn:microsoft.com/office/officeart/2008/layout/AccentedPicture"/>
    <dgm:cxn modelId="{373B10AD-D3C2-48C5-8E91-09CB2AAE3CA5}" type="presParOf" srcId="{60A0F287-CF97-42B5-995F-A932417F5D01}" destId="{860E80D1-F487-485D-844A-A63343A699CD}" srcOrd="2" destOrd="0" presId="urn:microsoft.com/office/officeart/2008/layout/AccentedPicture"/>
    <dgm:cxn modelId="{D768F0C0-2D59-4259-B7B9-741292186EC3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234A71D6-26CC-451B-B85A-B61A11C06FC5}" type="presOf" srcId="{04F77782-8CEE-404D-AD02-6082B76141A6}" destId="{60A0F287-CF97-42B5-995F-A932417F5D01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8574FE33-2289-463E-B535-22A2D332C167}" type="presOf" srcId="{A7D40AD2-A3AD-404E-8912-2FBDC405F998}" destId="{4F82506A-190B-4813-B88D-A0238069E4DF}" srcOrd="0" destOrd="0" presId="urn:microsoft.com/office/officeart/2008/layout/AccentedPicture"/>
    <dgm:cxn modelId="{B7D38D99-78F1-4039-B129-2E221989F080}" type="presOf" srcId="{2C8305BE-B332-4A32-B2FD-B7E99340836D}" destId="{9F0123D0-7CFA-4D0F-80D4-B7ABF6150A67}" srcOrd="0" destOrd="0" presId="urn:microsoft.com/office/officeart/2008/layout/AccentedPicture"/>
    <dgm:cxn modelId="{395C7DF6-A09A-4492-8B73-E6CC541E435E}" type="presParOf" srcId="{60A0F287-CF97-42B5-995F-A932417F5D01}" destId="{9F0123D0-7CFA-4D0F-80D4-B7ABF6150A67}" srcOrd="0" destOrd="0" presId="urn:microsoft.com/office/officeart/2008/layout/AccentedPicture"/>
    <dgm:cxn modelId="{4DDE96AE-3681-44F5-8790-4384E47A9C6A}" type="presParOf" srcId="{60A0F287-CF97-42B5-995F-A932417F5D01}" destId="{4F82506A-190B-4813-B88D-A0238069E4DF}" srcOrd="1" destOrd="0" presId="urn:microsoft.com/office/officeart/2008/layout/AccentedPicture"/>
    <dgm:cxn modelId="{4D08FB5B-2DBE-419D-9B02-D70E776A126B}" type="presParOf" srcId="{60A0F287-CF97-42B5-995F-A932417F5D01}" destId="{860E80D1-F487-485D-844A-A63343A699CD}" srcOrd="2" destOrd="0" presId="urn:microsoft.com/office/officeart/2008/layout/AccentedPicture"/>
    <dgm:cxn modelId="{70891F33-36BF-4C5B-8FE4-81BD45922CC0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2DA0356D-F545-4476-87F6-F78D97B7AA11}" type="presOf" srcId="{A7D40AD2-A3AD-404E-8912-2FBDC405F998}" destId="{4F82506A-190B-4813-B88D-A0238069E4DF}" srcOrd="0" destOrd="0" presId="urn:microsoft.com/office/officeart/2008/layout/AccentedPicture"/>
    <dgm:cxn modelId="{76A778AF-FAC0-453B-A06B-D558579E1637}" type="presOf" srcId="{2C8305BE-B332-4A32-B2FD-B7E99340836D}" destId="{9F0123D0-7CFA-4D0F-80D4-B7ABF6150A67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BC66F161-C599-437D-87F7-43D75ED06CFC}" type="presOf" srcId="{04F77782-8CEE-404D-AD02-6082B76141A6}" destId="{60A0F287-CF97-42B5-995F-A932417F5D01}" srcOrd="0" destOrd="0" presId="urn:microsoft.com/office/officeart/2008/layout/AccentedPicture"/>
    <dgm:cxn modelId="{10AD1170-09D1-4976-894D-CD29213F3DF3}" type="presParOf" srcId="{60A0F287-CF97-42B5-995F-A932417F5D01}" destId="{9F0123D0-7CFA-4D0F-80D4-B7ABF6150A67}" srcOrd="0" destOrd="0" presId="urn:microsoft.com/office/officeart/2008/layout/AccentedPicture"/>
    <dgm:cxn modelId="{15A557FE-2FBC-47B4-908A-A64A1047FF89}" type="presParOf" srcId="{60A0F287-CF97-42B5-995F-A932417F5D01}" destId="{4F82506A-190B-4813-B88D-A0238069E4DF}" srcOrd="1" destOrd="0" presId="urn:microsoft.com/office/officeart/2008/layout/AccentedPicture"/>
    <dgm:cxn modelId="{7AE89C91-77DF-4516-B97A-E18B9845BF6C}" type="presParOf" srcId="{60A0F287-CF97-42B5-995F-A932417F5D01}" destId="{860E80D1-F487-485D-844A-A63343A699CD}" srcOrd="2" destOrd="0" presId="urn:microsoft.com/office/officeart/2008/layout/AccentedPicture"/>
    <dgm:cxn modelId="{ED8653E8-5B42-4450-82AD-86E39F2A4512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42D7E52C-75C6-4ABB-B850-BFD506AF0049}" type="presOf" srcId="{04F77782-8CEE-404D-AD02-6082B76141A6}" destId="{60A0F287-CF97-42B5-995F-A932417F5D01}" srcOrd="0" destOrd="0" presId="urn:microsoft.com/office/officeart/2008/layout/AccentedPicture"/>
    <dgm:cxn modelId="{AE79B317-58B8-4299-B50F-79CE54CB0796}" type="presOf" srcId="{2C8305BE-B332-4A32-B2FD-B7E99340836D}" destId="{9F0123D0-7CFA-4D0F-80D4-B7ABF6150A67}" srcOrd="0" destOrd="0" presId="urn:microsoft.com/office/officeart/2008/layout/AccentedPicture"/>
    <dgm:cxn modelId="{D35847A9-A0CB-4C28-A130-7F97DB398CA9}" type="presOf" srcId="{A7D40AD2-A3AD-404E-8912-2FBDC405F998}" destId="{4F82506A-190B-4813-B88D-A0238069E4DF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0D6F12FD-D609-4A1C-8A90-653B7EFEA4B2}" type="presParOf" srcId="{60A0F287-CF97-42B5-995F-A932417F5D01}" destId="{9F0123D0-7CFA-4D0F-80D4-B7ABF6150A67}" srcOrd="0" destOrd="0" presId="urn:microsoft.com/office/officeart/2008/layout/AccentedPicture"/>
    <dgm:cxn modelId="{AAC15DB5-B791-4640-B082-4A701AAE2129}" type="presParOf" srcId="{60A0F287-CF97-42B5-995F-A932417F5D01}" destId="{4F82506A-190B-4813-B88D-A0238069E4DF}" srcOrd="1" destOrd="0" presId="urn:microsoft.com/office/officeart/2008/layout/AccentedPicture"/>
    <dgm:cxn modelId="{1EBB229D-6778-44ED-AF1F-BAD5402024F7}" type="presParOf" srcId="{60A0F287-CF97-42B5-995F-A932417F5D01}" destId="{860E80D1-F487-485D-844A-A63343A699CD}" srcOrd="2" destOrd="0" presId="urn:microsoft.com/office/officeart/2008/layout/AccentedPicture"/>
    <dgm:cxn modelId="{7C37BDE7-ACCD-4936-B1C0-1DF6535B6771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A32D9923-1817-4593-A48E-533A13B1AE9B}" type="presOf" srcId="{04F77782-8CEE-404D-AD02-6082B76141A6}" destId="{60A0F287-CF97-42B5-995F-A932417F5D01}" srcOrd="0" destOrd="0" presId="urn:microsoft.com/office/officeart/2008/layout/AccentedPicture"/>
    <dgm:cxn modelId="{4D31ACA4-33D8-472F-AE0B-BEAA8AABA7D6}" type="presOf" srcId="{2C8305BE-B332-4A32-B2FD-B7E99340836D}" destId="{9F0123D0-7CFA-4D0F-80D4-B7ABF6150A67}" srcOrd="0" destOrd="0" presId="urn:microsoft.com/office/officeart/2008/layout/AccentedPicture"/>
    <dgm:cxn modelId="{347EAFAB-B501-4027-86DB-45736045B39B}" type="presOf" srcId="{A7D40AD2-A3AD-404E-8912-2FBDC405F998}" destId="{4F82506A-190B-4813-B88D-A0238069E4DF}" srcOrd="0" destOrd="0" presId="urn:microsoft.com/office/officeart/2008/layout/AccentedPicture"/>
    <dgm:cxn modelId="{50371DF2-9B6F-42B0-A5D0-27BC78619D62}" type="presParOf" srcId="{60A0F287-CF97-42B5-995F-A932417F5D01}" destId="{9F0123D0-7CFA-4D0F-80D4-B7ABF6150A67}" srcOrd="0" destOrd="0" presId="urn:microsoft.com/office/officeart/2008/layout/AccentedPicture"/>
    <dgm:cxn modelId="{740099CF-0B0C-46A9-9E8C-2414220888E7}" type="presParOf" srcId="{60A0F287-CF97-42B5-995F-A932417F5D01}" destId="{4F82506A-190B-4813-B88D-A0238069E4DF}" srcOrd="1" destOrd="0" presId="urn:microsoft.com/office/officeart/2008/layout/AccentedPicture"/>
    <dgm:cxn modelId="{88830CA6-2349-4353-A77F-9956A0ADD3CB}" type="presParOf" srcId="{60A0F287-CF97-42B5-995F-A932417F5D01}" destId="{860E80D1-F487-485D-844A-A63343A699CD}" srcOrd="2" destOrd="0" presId="urn:microsoft.com/office/officeart/2008/layout/AccentedPicture"/>
    <dgm:cxn modelId="{C26D23AC-1E8D-4A4E-A296-9E212B11FE33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A32D9923-1817-4593-A48E-533A13B1AE9B}" type="presOf" srcId="{04F77782-8CEE-404D-AD02-6082B76141A6}" destId="{60A0F287-CF97-42B5-995F-A932417F5D01}" srcOrd="0" destOrd="0" presId="urn:microsoft.com/office/officeart/2008/layout/AccentedPicture"/>
    <dgm:cxn modelId="{4D31ACA4-33D8-472F-AE0B-BEAA8AABA7D6}" type="presOf" srcId="{2C8305BE-B332-4A32-B2FD-B7E99340836D}" destId="{9F0123D0-7CFA-4D0F-80D4-B7ABF6150A67}" srcOrd="0" destOrd="0" presId="urn:microsoft.com/office/officeart/2008/layout/AccentedPicture"/>
    <dgm:cxn modelId="{347EAFAB-B501-4027-86DB-45736045B39B}" type="presOf" srcId="{A7D40AD2-A3AD-404E-8912-2FBDC405F998}" destId="{4F82506A-190B-4813-B88D-A0238069E4DF}" srcOrd="0" destOrd="0" presId="urn:microsoft.com/office/officeart/2008/layout/AccentedPicture"/>
    <dgm:cxn modelId="{50371DF2-9B6F-42B0-A5D0-27BC78619D62}" type="presParOf" srcId="{60A0F287-CF97-42B5-995F-A932417F5D01}" destId="{9F0123D0-7CFA-4D0F-80D4-B7ABF6150A67}" srcOrd="0" destOrd="0" presId="urn:microsoft.com/office/officeart/2008/layout/AccentedPicture"/>
    <dgm:cxn modelId="{740099CF-0B0C-46A9-9E8C-2414220888E7}" type="presParOf" srcId="{60A0F287-CF97-42B5-995F-A932417F5D01}" destId="{4F82506A-190B-4813-B88D-A0238069E4DF}" srcOrd="1" destOrd="0" presId="urn:microsoft.com/office/officeart/2008/layout/AccentedPicture"/>
    <dgm:cxn modelId="{88830CA6-2349-4353-A77F-9956A0ADD3CB}" type="presParOf" srcId="{60A0F287-CF97-42B5-995F-A932417F5D01}" destId="{860E80D1-F487-485D-844A-A63343A699CD}" srcOrd="2" destOrd="0" presId="urn:microsoft.com/office/officeart/2008/layout/AccentedPicture"/>
    <dgm:cxn modelId="{C26D23AC-1E8D-4A4E-A296-9E212B11FE33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B69B7204-B28B-4E5D-95B2-94ADE3FDADC7}" type="presOf" srcId="{A7D40AD2-A3AD-404E-8912-2FBDC405F998}" destId="{4F82506A-190B-4813-B88D-A0238069E4DF}" srcOrd="0" destOrd="0" presId="urn:microsoft.com/office/officeart/2008/layout/AccentedPicture"/>
    <dgm:cxn modelId="{6D54077B-9DC9-4550-8E36-CD61C7CF8095}" type="presOf" srcId="{04F77782-8CEE-404D-AD02-6082B76141A6}" destId="{60A0F287-CF97-42B5-995F-A932417F5D01}" srcOrd="0" destOrd="0" presId="urn:microsoft.com/office/officeart/2008/layout/AccentedPicture"/>
    <dgm:cxn modelId="{2BBD2CFC-AA71-407A-A223-CCE7A808A362}" type="presOf" srcId="{2C8305BE-B332-4A32-B2FD-B7E99340836D}" destId="{9F0123D0-7CFA-4D0F-80D4-B7ABF6150A67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FE62BD7A-68EC-4C6F-863D-36645C1EDD9E}" type="presParOf" srcId="{60A0F287-CF97-42B5-995F-A932417F5D01}" destId="{9F0123D0-7CFA-4D0F-80D4-B7ABF6150A67}" srcOrd="0" destOrd="0" presId="urn:microsoft.com/office/officeart/2008/layout/AccentedPicture"/>
    <dgm:cxn modelId="{98317D77-E1EE-4901-B5E0-231805FEFD88}" type="presParOf" srcId="{60A0F287-CF97-42B5-995F-A932417F5D01}" destId="{4F82506A-190B-4813-B88D-A0238069E4DF}" srcOrd="1" destOrd="0" presId="urn:microsoft.com/office/officeart/2008/layout/AccentedPicture"/>
    <dgm:cxn modelId="{29C2BA20-79DC-4C81-AB8E-F7C5C38775C2}" type="presParOf" srcId="{60A0F287-CF97-42B5-995F-A932417F5D01}" destId="{860E80D1-F487-485D-844A-A63343A699CD}" srcOrd="2" destOrd="0" presId="urn:microsoft.com/office/officeart/2008/layout/AccentedPicture"/>
    <dgm:cxn modelId="{017BAB11-4C2F-48F6-8986-54C7057C8A96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7792" custLinFactNeighborY="11520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42D7E52C-75C6-4ABB-B850-BFD506AF0049}" type="presOf" srcId="{04F77782-8CEE-404D-AD02-6082B76141A6}" destId="{60A0F287-CF97-42B5-995F-A932417F5D01}" srcOrd="0" destOrd="0" presId="urn:microsoft.com/office/officeart/2008/layout/AccentedPicture"/>
    <dgm:cxn modelId="{AE79B317-58B8-4299-B50F-79CE54CB0796}" type="presOf" srcId="{2C8305BE-B332-4A32-B2FD-B7E99340836D}" destId="{9F0123D0-7CFA-4D0F-80D4-B7ABF6150A67}" srcOrd="0" destOrd="0" presId="urn:microsoft.com/office/officeart/2008/layout/AccentedPicture"/>
    <dgm:cxn modelId="{D35847A9-A0CB-4C28-A130-7F97DB398CA9}" type="presOf" srcId="{A7D40AD2-A3AD-404E-8912-2FBDC405F998}" destId="{4F82506A-190B-4813-B88D-A0238069E4DF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0D6F12FD-D609-4A1C-8A90-653B7EFEA4B2}" type="presParOf" srcId="{60A0F287-CF97-42B5-995F-A932417F5D01}" destId="{9F0123D0-7CFA-4D0F-80D4-B7ABF6150A67}" srcOrd="0" destOrd="0" presId="urn:microsoft.com/office/officeart/2008/layout/AccentedPicture"/>
    <dgm:cxn modelId="{AAC15DB5-B791-4640-B082-4A701AAE2129}" type="presParOf" srcId="{60A0F287-CF97-42B5-995F-A932417F5D01}" destId="{4F82506A-190B-4813-B88D-A0238069E4DF}" srcOrd="1" destOrd="0" presId="urn:microsoft.com/office/officeart/2008/layout/AccentedPicture"/>
    <dgm:cxn modelId="{1EBB229D-6778-44ED-AF1F-BAD5402024F7}" type="presParOf" srcId="{60A0F287-CF97-42B5-995F-A932417F5D01}" destId="{860E80D1-F487-485D-844A-A63343A699CD}" srcOrd="2" destOrd="0" presId="urn:microsoft.com/office/officeart/2008/layout/AccentedPicture"/>
    <dgm:cxn modelId="{7C37BDE7-ACCD-4936-B1C0-1DF6535B6771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7792" custLinFactNeighborY="11520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98286C4F-948B-4D1E-94C8-3B4B2455949E}" type="presOf" srcId="{04F77782-8CEE-404D-AD02-6082B76141A6}" destId="{60A0F287-CF97-42B5-995F-A932417F5D01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D605563B-909C-4110-B763-E1891E283A2D}" type="presOf" srcId="{2C8305BE-B332-4A32-B2FD-B7E99340836D}" destId="{9F0123D0-7CFA-4D0F-80D4-B7ABF6150A67}" srcOrd="0" destOrd="0" presId="urn:microsoft.com/office/officeart/2008/layout/AccentedPicture"/>
    <dgm:cxn modelId="{A92BCB1E-CD1F-4684-8B3F-F6807C2F3099}" type="presOf" srcId="{A7D40AD2-A3AD-404E-8912-2FBDC405F998}" destId="{4F82506A-190B-4813-B88D-A0238069E4DF}" srcOrd="0" destOrd="0" presId="urn:microsoft.com/office/officeart/2008/layout/AccentedPicture"/>
    <dgm:cxn modelId="{7A7A3BC1-E75E-4011-A712-F96A3E1920B3}" type="presParOf" srcId="{60A0F287-CF97-42B5-995F-A932417F5D01}" destId="{9F0123D0-7CFA-4D0F-80D4-B7ABF6150A67}" srcOrd="0" destOrd="0" presId="urn:microsoft.com/office/officeart/2008/layout/AccentedPicture"/>
    <dgm:cxn modelId="{8BD2AF2B-A8EE-46E3-9204-C4D13BE2DEC3}" type="presParOf" srcId="{60A0F287-CF97-42B5-995F-A932417F5D01}" destId="{4F82506A-190B-4813-B88D-A0238069E4DF}" srcOrd="1" destOrd="0" presId="urn:microsoft.com/office/officeart/2008/layout/AccentedPicture"/>
    <dgm:cxn modelId="{491E5451-09EE-49B5-943E-4BD2710AED83}" type="presParOf" srcId="{60A0F287-CF97-42B5-995F-A932417F5D01}" destId="{860E80D1-F487-485D-844A-A63343A699CD}" srcOrd="2" destOrd="0" presId="urn:microsoft.com/office/officeart/2008/layout/AccentedPicture"/>
    <dgm:cxn modelId="{491A8CB2-DC1A-4BA2-98F5-6656692EB25E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42D7E52C-75C6-4ABB-B850-BFD506AF0049}" type="presOf" srcId="{04F77782-8CEE-404D-AD02-6082B76141A6}" destId="{60A0F287-CF97-42B5-995F-A932417F5D01}" srcOrd="0" destOrd="0" presId="urn:microsoft.com/office/officeart/2008/layout/AccentedPicture"/>
    <dgm:cxn modelId="{AE79B317-58B8-4299-B50F-79CE54CB0796}" type="presOf" srcId="{2C8305BE-B332-4A32-B2FD-B7E99340836D}" destId="{9F0123D0-7CFA-4D0F-80D4-B7ABF6150A67}" srcOrd="0" destOrd="0" presId="urn:microsoft.com/office/officeart/2008/layout/AccentedPicture"/>
    <dgm:cxn modelId="{D35847A9-A0CB-4C28-A130-7F97DB398CA9}" type="presOf" srcId="{A7D40AD2-A3AD-404E-8912-2FBDC405F998}" destId="{4F82506A-190B-4813-B88D-A0238069E4DF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0D6F12FD-D609-4A1C-8A90-653B7EFEA4B2}" type="presParOf" srcId="{60A0F287-CF97-42B5-995F-A932417F5D01}" destId="{9F0123D0-7CFA-4D0F-80D4-B7ABF6150A67}" srcOrd="0" destOrd="0" presId="urn:microsoft.com/office/officeart/2008/layout/AccentedPicture"/>
    <dgm:cxn modelId="{AAC15DB5-B791-4640-B082-4A701AAE2129}" type="presParOf" srcId="{60A0F287-CF97-42B5-995F-A932417F5D01}" destId="{4F82506A-190B-4813-B88D-A0238069E4DF}" srcOrd="1" destOrd="0" presId="urn:microsoft.com/office/officeart/2008/layout/AccentedPicture"/>
    <dgm:cxn modelId="{1EBB229D-6778-44ED-AF1F-BAD5402024F7}" type="presParOf" srcId="{60A0F287-CF97-42B5-995F-A932417F5D01}" destId="{860E80D1-F487-485D-844A-A63343A699CD}" srcOrd="2" destOrd="0" presId="urn:microsoft.com/office/officeart/2008/layout/AccentedPicture"/>
    <dgm:cxn modelId="{7C37BDE7-ACCD-4936-B1C0-1DF6535B6771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42D7E52C-75C6-4ABB-B850-BFD506AF0049}" type="presOf" srcId="{04F77782-8CEE-404D-AD02-6082B76141A6}" destId="{60A0F287-CF97-42B5-995F-A932417F5D01}" srcOrd="0" destOrd="0" presId="urn:microsoft.com/office/officeart/2008/layout/AccentedPicture"/>
    <dgm:cxn modelId="{AE79B317-58B8-4299-B50F-79CE54CB0796}" type="presOf" srcId="{2C8305BE-B332-4A32-B2FD-B7E99340836D}" destId="{9F0123D0-7CFA-4D0F-80D4-B7ABF6150A67}" srcOrd="0" destOrd="0" presId="urn:microsoft.com/office/officeart/2008/layout/AccentedPicture"/>
    <dgm:cxn modelId="{D35847A9-A0CB-4C28-A130-7F97DB398CA9}" type="presOf" srcId="{A7D40AD2-A3AD-404E-8912-2FBDC405F998}" destId="{4F82506A-190B-4813-B88D-A0238069E4DF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0D6F12FD-D609-4A1C-8A90-653B7EFEA4B2}" type="presParOf" srcId="{60A0F287-CF97-42B5-995F-A932417F5D01}" destId="{9F0123D0-7CFA-4D0F-80D4-B7ABF6150A67}" srcOrd="0" destOrd="0" presId="urn:microsoft.com/office/officeart/2008/layout/AccentedPicture"/>
    <dgm:cxn modelId="{AAC15DB5-B791-4640-B082-4A701AAE2129}" type="presParOf" srcId="{60A0F287-CF97-42B5-995F-A932417F5D01}" destId="{4F82506A-190B-4813-B88D-A0238069E4DF}" srcOrd="1" destOrd="0" presId="urn:microsoft.com/office/officeart/2008/layout/AccentedPicture"/>
    <dgm:cxn modelId="{1EBB229D-6778-44ED-AF1F-BAD5402024F7}" type="presParOf" srcId="{60A0F287-CF97-42B5-995F-A932417F5D01}" destId="{860E80D1-F487-485D-844A-A63343A699CD}" srcOrd="2" destOrd="0" presId="urn:microsoft.com/office/officeart/2008/layout/AccentedPicture"/>
    <dgm:cxn modelId="{7C37BDE7-ACCD-4936-B1C0-1DF6535B6771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F77782-8CEE-404D-AD02-6082B76141A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7D40AD2-A3AD-404E-8912-2FBDC405F998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s-CO" sz="2900" b="1" dirty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s-CO" sz="2900" dirty="0"/>
        </a:p>
      </dgm:t>
    </dgm:pt>
    <dgm:pt modelId="{57EF4906-D25D-408E-80DB-EB2B9C3A8044}" type="parTrans" cxnId="{F4974516-9322-40C5-906E-74E825C3E4EE}">
      <dgm:prSet/>
      <dgm:spPr/>
      <dgm:t>
        <a:bodyPr/>
        <a:lstStyle/>
        <a:p>
          <a:endParaRPr lang="es-CO"/>
        </a:p>
      </dgm:t>
    </dgm:pt>
    <dgm:pt modelId="{2C8305BE-B332-4A32-B2FD-B7E99340836D}" type="sibTrans" cxnId="{F4974516-9322-40C5-906E-74E825C3E4EE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 descr="C:\Users\Cpe.Cpe-PC\Desktop\ESCUDO_IDEMAG.bmp"/>
        </a:ext>
      </dgm:extLst>
    </dgm:pt>
    <dgm:pt modelId="{60A0F287-CF97-42B5-995F-A932417F5D01}" type="pres">
      <dgm:prSet presAssocID="{04F77782-8CEE-404D-AD02-6082B76141A6}" presName="Name0" presStyleCnt="0">
        <dgm:presLayoutVars>
          <dgm:dir/>
        </dgm:presLayoutVars>
      </dgm:prSet>
      <dgm:spPr/>
    </dgm:pt>
    <dgm:pt modelId="{9F0123D0-7CFA-4D0F-80D4-B7ABF6150A67}" type="pres">
      <dgm:prSet presAssocID="{2C8305BE-B332-4A32-B2FD-B7E99340836D}" presName="picture_1" presStyleLbl="bgImgPlace1" presStyleIdx="0" presStyleCnt="1" custLinFactNeighborX="-6424" custLinFactNeighborY="9441"/>
      <dgm:spPr/>
      <dgm:t>
        <a:bodyPr/>
        <a:lstStyle/>
        <a:p>
          <a:endParaRPr lang="es-CO"/>
        </a:p>
      </dgm:t>
    </dgm:pt>
    <dgm:pt modelId="{4F82506A-190B-4813-B88D-A0238069E4DF}" type="pres">
      <dgm:prSet presAssocID="{A7D40AD2-A3AD-404E-8912-2FBDC405F998}" presName="text_1" presStyleLbl="node1" presStyleIdx="0" presStyleCnt="0" custScaleX="141608" custScaleY="166667" custLinFactNeighborX="-1619" custLinFactNeighborY="-137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E80D1-F487-485D-844A-A63343A699CD}" type="pres">
      <dgm:prSet presAssocID="{04F77782-8CEE-404D-AD02-6082B76141A6}" presName="maxNode" presStyleCnt="0"/>
      <dgm:spPr/>
    </dgm:pt>
    <dgm:pt modelId="{BDA5EC61-3F16-4B18-9DE3-1847203FD331}" type="pres">
      <dgm:prSet presAssocID="{04F77782-8CEE-404D-AD02-6082B76141A6}" presName="Name33" presStyleCnt="0"/>
      <dgm:spPr/>
    </dgm:pt>
  </dgm:ptLst>
  <dgm:cxnLst>
    <dgm:cxn modelId="{244F178E-477E-44AD-9D4E-44B293FA75B4}" type="presOf" srcId="{04F77782-8CEE-404D-AD02-6082B76141A6}" destId="{60A0F287-CF97-42B5-995F-A932417F5D01}" srcOrd="0" destOrd="0" presId="urn:microsoft.com/office/officeart/2008/layout/AccentedPicture"/>
    <dgm:cxn modelId="{F4974516-9322-40C5-906E-74E825C3E4EE}" srcId="{04F77782-8CEE-404D-AD02-6082B76141A6}" destId="{A7D40AD2-A3AD-404E-8912-2FBDC405F998}" srcOrd="0" destOrd="0" parTransId="{57EF4906-D25D-408E-80DB-EB2B9C3A8044}" sibTransId="{2C8305BE-B332-4A32-B2FD-B7E99340836D}"/>
    <dgm:cxn modelId="{759CEDD3-F02A-426E-A697-09CB9A6C47AE}" type="presOf" srcId="{2C8305BE-B332-4A32-B2FD-B7E99340836D}" destId="{9F0123D0-7CFA-4D0F-80D4-B7ABF6150A67}" srcOrd="0" destOrd="0" presId="urn:microsoft.com/office/officeart/2008/layout/AccentedPicture"/>
    <dgm:cxn modelId="{76CD7A13-E67D-42B7-9076-73975D604258}" type="presOf" srcId="{A7D40AD2-A3AD-404E-8912-2FBDC405F998}" destId="{4F82506A-190B-4813-B88D-A0238069E4DF}" srcOrd="0" destOrd="0" presId="urn:microsoft.com/office/officeart/2008/layout/AccentedPicture"/>
    <dgm:cxn modelId="{9F058BEC-2327-482E-A65B-FF4728194630}" type="presParOf" srcId="{60A0F287-CF97-42B5-995F-A932417F5D01}" destId="{9F0123D0-7CFA-4D0F-80D4-B7ABF6150A67}" srcOrd="0" destOrd="0" presId="urn:microsoft.com/office/officeart/2008/layout/AccentedPicture"/>
    <dgm:cxn modelId="{1FCD10C6-F32E-474F-AE91-57E342F080CA}" type="presParOf" srcId="{60A0F287-CF97-42B5-995F-A932417F5D01}" destId="{4F82506A-190B-4813-B88D-A0238069E4DF}" srcOrd="1" destOrd="0" presId="urn:microsoft.com/office/officeart/2008/layout/AccentedPicture"/>
    <dgm:cxn modelId="{F36F8005-8CC2-4100-B7FA-F10A917B9B20}" type="presParOf" srcId="{60A0F287-CF97-42B5-995F-A932417F5D01}" destId="{860E80D1-F487-485D-844A-A63343A699CD}" srcOrd="2" destOrd="0" presId="urn:microsoft.com/office/officeart/2008/layout/AccentedPicture"/>
    <dgm:cxn modelId="{F1694E96-3D67-4F7E-842B-E08F0D0EEDC3}" type="presParOf" srcId="{860E80D1-F487-485D-844A-A63343A699CD}" destId="{BDA5EC61-3F16-4B18-9DE3-1847203FD33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b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800" b="1" kern="1200" dirty="0">
              <a:solidFill>
                <a:schemeClr val="tx1"/>
              </a:solidFill>
              <a:latin typeface="Bodoni MT Condensed" pitchFamily="18" charset="0"/>
            </a:rPr>
            <a:t>RENDICIÓN DE </a:t>
          </a:r>
          <a:r>
            <a:rPr lang="es-CO" sz="3800" b="1" kern="1200" dirty="0" smtClean="0">
              <a:solidFill>
                <a:schemeClr val="tx1"/>
              </a:solidFill>
              <a:latin typeface="Bodoni MT Condensed" pitchFamily="18" charset="0"/>
            </a:rPr>
            <a:t>CUENTAS PRIMER SEMESTRE 2023</a:t>
          </a:r>
          <a:endParaRPr lang="es-CO" sz="3800" b="1" kern="1200" dirty="0">
            <a:solidFill>
              <a:schemeClr val="tx1"/>
            </a:solidFill>
            <a:latin typeface="Bodoni MT Condensed" pitchFamily="18" charset="0"/>
          </a:endParaRP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800" b="1" kern="1200" dirty="0">
            <a:solidFill>
              <a:schemeClr val="tx1"/>
            </a:solidFill>
            <a:latin typeface="Bodoni MT Condensed" pitchFamily="18" charset="0"/>
          </a:endParaRP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800" b="1" kern="1200" dirty="0">
              <a:solidFill>
                <a:schemeClr val="tx1"/>
              </a:solidFill>
              <a:latin typeface="Bodoni MT Condensed" pitchFamily="18" charset="0"/>
            </a:rPr>
            <a:t>I.E.D MONSEÑOR AGUSTÍN GUTIÉRREZ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800" b="1" kern="1200" dirty="0">
            <a:solidFill>
              <a:schemeClr val="tx1"/>
            </a:solidFill>
            <a:latin typeface="Bodoni MT Condensed" pitchFamily="18" charset="0"/>
          </a:endParaRPr>
        </a:p>
        <a:p>
          <a:pPr lvl="0" algn="ctr" defTabSz="1689100">
            <a:lnSpc>
              <a:spcPts val="4560"/>
            </a:lnSpc>
            <a:spcBef>
              <a:spcPct val="0"/>
            </a:spcBef>
            <a:spcAft>
              <a:spcPts val="0"/>
            </a:spcAft>
          </a:pPr>
          <a:r>
            <a:rPr lang="es-CO" sz="3800" b="1" kern="1200" dirty="0">
              <a:solidFill>
                <a:schemeClr val="tx1"/>
              </a:solidFill>
              <a:latin typeface="Bodoni MT Condensed" pitchFamily="18" charset="0"/>
            </a:rPr>
            <a:t>FÓMEQUE</a:t>
          </a:r>
        </a:p>
        <a:p>
          <a:pPr lvl="0" algn="ctr" defTabSz="1689100">
            <a:lnSpc>
              <a:spcPts val="4560"/>
            </a:lnSpc>
            <a:spcBef>
              <a:spcPct val="0"/>
            </a:spcBef>
            <a:spcAft>
              <a:spcPts val="0"/>
            </a:spcAft>
          </a:pPr>
          <a:r>
            <a:rPr lang="es-CO" sz="3800" b="1" kern="1200" dirty="0" smtClean="0">
              <a:solidFill>
                <a:schemeClr val="tx1"/>
              </a:solidFill>
              <a:latin typeface="Bodoni MT Condensed" pitchFamily="18" charset="0"/>
            </a:rPr>
            <a:t>22 DE AGOSTO </a:t>
          </a:r>
          <a:r>
            <a:rPr lang="es-CO" sz="3800" b="1" kern="1200" dirty="0">
              <a:solidFill>
                <a:schemeClr val="tx1"/>
              </a:solidFill>
              <a:latin typeface="Bodoni MT Condensed" pitchFamily="18" charset="0"/>
            </a:rPr>
            <a:t>DE </a:t>
          </a:r>
          <a:r>
            <a:rPr lang="es-CO" sz="3800" b="1" kern="1200" dirty="0" smtClean="0">
              <a:solidFill>
                <a:schemeClr val="tx1"/>
              </a:solidFill>
              <a:latin typeface="Bodoni MT Condensed" pitchFamily="18" charset="0"/>
            </a:rPr>
            <a:t>2023</a:t>
          </a:r>
          <a:endParaRPr lang="es-CO" sz="3800" b="1" kern="1200" dirty="0">
            <a:solidFill>
              <a:schemeClr val="tx1"/>
            </a:solidFill>
            <a:latin typeface="Bodoni MT Condensed" pitchFamily="18" charset="0"/>
          </a:endParaRPr>
        </a:p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5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5" y="117695"/>
        <a:ext cx="5738017" cy="67122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144014" y="-28060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144014" y="-28060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144014" y="-28060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144014" y="-28060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144014" y="-28060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72024" y="-28060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88046" y="-25241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144014" y="0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144014" y="0"/>
          <a:ext cx="5262393" cy="6712237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23D0-7CFA-4D0F-80D4-B7ABF6150A67}">
      <dsp:nvSpPr>
        <dsp:cNvPr id="0" name=""/>
        <dsp:cNvSpPr/>
      </dsp:nvSpPr>
      <dsp:spPr>
        <a:xfrm>
          <a:off x="216004" y="-37524"/>
          <a:ext cx="5262393" cy="6712237"/>
        </a:xfrm>
        <a:prstGeom prst="round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 trans="33000" smoothness="10"/>
                    </a14:imgEffect>
                    <a14:imgEffect>
                      <a14:sharpenSoften amount="50000"/>
                    </a14:imgEffect>
                    <a14:imgEffect>
                      <a14:colorTemperature colorTemp="795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506A-190B-4813-B88D-A0238069E4DF}">
      <dsp:nvSpPr>
        <dsp:cNvPr id="0" name=""/>
        <dsp:cNvSpPr/>
      </dsp:nvSpPr>
      <dsp:spPr>
        <a:xfrm>
          <a:off x="-78431" y="117695"/>
          <a:ext cx="5738017" cy="6712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b="1" kern="1200" dirty="0"/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-78431" y="117695"/>
        <a:ext cx="5738017" cy="6712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F2BCA-C112-4DAD-9438-A2CFA755AD99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F1A3F-A777-4EC4-ADF1-4AF9242FA5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589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F1A3F-A777-4EC4-ADF1-4AF9242FA577}" type="slidenum">
              <a:rPr lang="es-CO" smtClean="0"/>
              <a:t>33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896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BF31-E64D-49CB-8F8C-E5BF3D356AD6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8FC6-986C-4660-A184-100FC71B31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953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BF31-E64D-49CB-8F8C-E5BF3D356AD6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8FC6-986C-4660-A184-100FC71B31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554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BF31-E64D-49CB-8F8C-E5BF3D356AD6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8FC6-986C-4660-A184-100FC71B31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177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BF31-E64D-49CB-8F8C-E5BF3D356AD6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8FC6-986C-4660-A184-100FC71B31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209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BF31-E64D-49CB-8F8C-E5BF3D356AD6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8FC6-986C-4660-A184-100FC71B31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781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BF31-E64D-49CB-8F8C-E5BF3D356AD6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8FC6-986C-4660-A184-100FC71B31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623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BF31-E64D-49CB-8F8C-E5BF3D356AD6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8FC6-986C-4660-A184-100FC71B31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215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BF31-E64D-49CB-8F8C-E5BF3D356AD6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8FC6-986C-4660-A184-100FC71B31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197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BF31-E64D-49CB-8F8C-E5BF3D356AD6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8FC6-986C-4660-A184-100FC71B31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669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BF31-E64D-49CB-8F8C-E5BF3D356AD6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8FC6-986C-4660-A184-100FC71B31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072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BF31-E64D-49CB-8F8C-E5BF3D356AD6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8FC6-986C-4660-A184-100FC71B31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601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FBF31-E64D-49CB-8F8C-E5BF3D356AD6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8FC6-986C-4660-A184-100FC71B31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841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chart" Target="../charts/chart1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chart" Target="../charts/chart2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chart" Target="../charts/chart3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chart" Target="../charts/chart4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iedgutierrez_fomeque@cundinamarca.gov.co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://www.iedemag.co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mailto:coldemag@hot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5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chart" Target="../charts/chart5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chart" Target="../charts/chart6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openxmlformats.org/officeDocument/2006/relationships/chart" Target="../charts/chart7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54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rPr>
              <a:t>N DE CUENTAS</a:t>
            </a:r>
            <a:endParaRPr lang="es-CO" sz="54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endParaRPr lang="es-CO" sz="54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es-CO" sz="54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rPr>
              <a:t> </a:t>
            </a:r>
            <a:endParaRPr lang="es-CO" sz="54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endParaRPr lang="es-CO" sz="54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endParaRPr lang="es-CO" sz="54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es-CO" sz="54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rPr>
              <a:t>  </a:t>
            </a:r>
            <a:endParaRPr lang="es-CO" sz="54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es-CO" sz="54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rPr>
              <a:t>FÓMEQUE</a:t>
            </a:r>
            <a:endParaRPr lang="es-CO" sz="54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es-CO" sz="54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rPr>
              <a:t>FEBRERO, 2017</a:t>
            </a:r>
            <a:endParaRPr lang="es-CO" sz="54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65870170"/>
              </p:ext>
            </p:extLst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635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25729" y="1340768"/>
            <a:ext cx="8424936" cy="467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</a:pPr>
            <a:endParaRPr lang="es-CO" sz="16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1" algn="ctr">
              <a:lnSpc>
                <a:spcPct val="115000"/>
              </a:lnSpc>
            </a:pPr>
            <a:r>
              <a:rPr lang="es-CO" sz="3600" b="1" dirty="0">
                <a:latin typeface="Arial"/>
                <a:ea typeface="Calibri"/>
                <a:cs typeface="Times New Roman"/>
              </a:rPr>
              <a:t>OBJETIVO GENERAL</a:t>
            </a:r>
            <a:endParaRPr lang="es-CO" sz="3200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</a:pPr>
            <a:r>
              <a:rPr lang="es-CO" sz="35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 </a:t>
            </a:r>
            <a:r>
              <a:rPr lang="es-CO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 </a:t>
            </a:r>
            <a:endParaRPr lang="es-CO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/>
            <a:r>
              <a:rPr lang="es-ES" sz="3200" dirty="0"/>
              <a:t>Formar personas íntegras, </a:t>
            </a:r>
            <a:r>
              <a:rPr lang="es-CO" sz="3200" dirty="0"/>
              <a:t>comprometidas con el fortalecimiento de la unidad familiar y la humanización de su entorno </a:t>
            </a:r>
            <a:r>
              <a:rPr lang="es-ES" sz="3200" dirty="0"/>
              <a:t>para favorecer la producción, adquisición y aplicación de valores, conocimientos y tecnología.</a:t>
            </a:r>
            <a:endParaRPr lang="es-CO" sz="3200" dirty="0"/>
          </a:p>
          <a:p>
            <a:pPr>
              <a:defRPr/>
            </a:pPr>
            <a:r>
              <a:rPr lang="es-CO" sz="2000" dirty="0" smtClean="0">
                <a:solidFill>
                  <a:prstClr val="black"/>
                </a:solidFill>
              </a:rPr>
              <a:t>.</a:t>
            </a:r>
            <a:endParaRPr lang="es-CO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5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CUENTAS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RREZ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 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FÓMEQUE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FEBRERO, 2017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030158079"/>
              </p:ext>
            </p:extLst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0" y="332656"/>
            <a:ext cx="87484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3600" b="1" dirty="0" smtClean="0">
                <a:latin typeface="Algerian" pitchFamily="82" charset="0"/>
              </a:rPr>
              <a:t>EQUIPO </a:t>
            </a:r>
            <a:r>
              <a:rPr lang="es-CO" sz="3600" b="1" dirty="0">
                <a:latin typeface="Algerian" pitchFamily="82" charset="0"/>
              </a:rPr>
              <a:t>DE TRABAJO</a:t>
            </a:r>
            <a:endParaRPr lang="es-CO" sz="3600" dirty="0">
              <a:latin typeface="Algerian" pitchFamily="82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CO" sz="3600" b="1" dirty="0">
              <a:solidFill>
                <a:prstClr val="black"/>
              </a:solidFill>
              <a:latin typeface="Algerian" panose="04020705040A02060702" pitchFamily="82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CO" sz="3600" b="1" dirty="0">
              <a:solidFill>
                <a:prstClr val="black"/>
              </a:solidFill>
              <a:latin typeface="Algerian" panose="04020705040A02060702" pitchFamily="82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753044"/>
              </p:ext>
            </p:extLst>
          </p:nvPr>
        </p:nvGraphicFramePr>
        <p:xfrm>
          <a:off x="323528" y="980728"/>
          <a:ext cx="8640960" cy="6418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6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7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effectLst/>
                        </a:rPr>
                        <a:t>CARGO</a:t>
                      </a:r>
                      <a:endParaRPr lang="es-C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effectLst/>
                        </a:rPr>
                        <a:t>NÚMERO</a:t>
                      </a:r>
                      <a:endParaRPr lang="es-C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600" dirty="0">
                          <a:effectLst/>
                        </a:rPr>
                        <a:t>ESPECIFICACIONES</a:t>
                      </a:r>
                      <a:endParaRPr lang="es-CO" sz="2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2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</a:rPr>
                        <a:t>DIRECTIVOS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>
                          <a:effectLst/>
                        </a:rPr>
                        <a:t>4</a:t>
                      </a:r>
                      <a:endParaRPr lang="es-CO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>
                          <a:effectLst/>
                        </a:rPr>
                        <a:t>1 Rector</a:t>
                      </a:r>
                      <a:endParaRPr lang="es-CO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2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>
                          <a:effectLst/>
                        </a:rPr>
                        <a:t>3 Coordinadores</a:t>
                      </a:r>
                      <a:endParaRPr lang="es-CO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</a:rPr>
                        <a:t>ORIENTACIÓN ESCOLAR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</a:rPr>
                        <a:t>1 Docente con funciones de </a:t>
                      </a:r>
                      <a:r>
                        <a:rPr lang="es-CO" sz="2200" dirty="0" smtClean="0">
                          <a:effectLst/>
                        </a:rPr>
                        <a:t>Orientación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Docente de apoyo a la inclusión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24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</a:rPr>
                        <a:t>ADMINISTRATIVOS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 smtClean="0">
                          <a:effectLst/>
                        </a:rPr>
                        <a:t>    3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</a:rPr>
                        <a:t>1 Secretario Pagador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2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>
                          <a:effectLst/>
                        </a:rPr>
                        <a:t>1 Auxiliar de Secretaría</a:t>
                      </a:r>
                      <a:endParaRPr lang="es-CO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2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>
                          <a:effectLst/>
                        </a:rPr>
                        <a:t>1 Servicios generales</a:t>
                      </a:r>
                      <a:endParaRPr lang="es-CO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24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 smtClean="0">
                          <a:effectLst/>
                        </a:rPr>
                        <a:t>DOCENTES DE</a:t>
                      </a:r>
                      <a:r>
                        <a:rPr lang="es-CO" sz="2200" baseline="0" dirty="0" smtClean="0">
                          <a:effectLst/>
                        </a:rPr>
                        <a:t> AULA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</a:rPr>
                        <a:t> 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</a:rPr>
                        <a:t> 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</a:rPr>
                        <a:t> 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 smtClean="0">
                          <a:effectLst/>
                        </a:rPr>
                        <a:t>66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</a:rPr>
                        <a:t> 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</a:rPr>
                        <a:t> 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</a:rPr>
                        <a:t> 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 smtClean="0">
                          <a:effectLst/>
                        </a:rPr>
                        <a:t>27 </a:t>
                      </a:r>
                      <a:r>
                        <a:rPr lang="es-CO" sz="2200" dirty="0">
                          <a:effectLst/>
                        </a:rPr>
                        <a:t>Secundaria y Media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24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</a:rPr>
                        <a:t>3 Jardín Infantil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24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 smtClean="0">
                          <a:effectLst/>
                        </a:rPr>
                        <a:t>14 </a:t>
                      </a:r>
                      <a:r>
                        <a:rPr lang="es-CO" sz="2200" dirty="0">
                          <a:effectLst/>
                        </a:rPr>
                        <a:t>Primaria urbana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24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 smtClean="0">
                          <a:effectLst/>
                        </a:rPr>
                        <a:t>21 </a:t>
                      </a:r>
                      <a:r>
                        <a:rPr lang="es-CO" sz="2200" dirty="0">
                          <a:effectLst/>
                        </a:rPr>
                        <a:t>Primaria rural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24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CUENTAS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RREZ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 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FÓMEQUE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FEBRERO, 2017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97768" y="1268760"/>
            <a:ext cx="8748464" cy="4639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3600" b="1" dirty="0" smtClean="0">
                <a:latin typeface="Algerian" pitchFamily="82" charset="0"/>
                <a:ea typeface="Calibri"/>
                <a:cs typeface="Times New Roman"/>
              </a:rPr>
              <a:t>GOBIERNO </a:t>
            </a:r>
            <a:r>
              <a:rPr lang="es-CO" sz="3600" b="1" dirty="0">
                <a:latin typeface="Algerian" pitchFamily="82" charset="0"/>
                <a:ea typeface="Calibri"/>
                <a:cs typeface="Times New Roman"/>
              </a:rPr>
              <a:t>ESCOLAR</a:t>
            </a:r>
            <a:endParaRPr lang="es-CO" sz="3200" dirty="0">
              <a:latin typeface="Algerian" pitchFamily="82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b="1" dirty="0">
                <a:latin typeface="Arial"/>
                <a:ea typeface="Calibri"/>
                <a:cs typeface="Times New Roman"/>
              </a:rPr>
              <a:t> </a:t>
            </a:r>
            <a:r>
              <a:rPr lang="es-CO" sz="2000" b="1" dirty="0" smtClean="0"/>
              <a:t>CONSEJO </a:t>
            </a:r>
            <a:r>
              <a:rPr lang="es-CO" sz="2000" b="1" dirty="0"/>
              <a:t>DIRECTIVO</a:t>
            </a:r>
            <a:endParaRPr lang="es-CO" sz="2000" dirty="0"/>
          </a:p>
          <a:p>
            <a:r>
              <a:rPr lang="es-CO" sz="2000" dirty="0" smtClean="0"/>
              <a:t>	MANUEL </a:t>
            </a:r>
            <a:r>
              <a:rPr lang="es-CO" sz="2000" dirty="0"/>
              <a:t>DARIO SARAY MILLAN	</a:t>
            </a:r>
            <a:r>
              <a:rPr lang="es-CO" sz="2000" dirty="0" smtClean="0"/>
              <a:t>	Rector</a:t>
            </a:r>
            <a:endParaRPr lang="es-CO" sz="2000" dirty="0"/>
          </a:p>
          <a:p>
            <a:r>
              <a:rPr lang="es-CO" sz="2000" dirty="0" smtClean="0"/>
              <a:t>	JORGE HERNANDO AMÉZQUITA S		Representantes </a:t>
            </a:r>
            <a:r>
              <a:rPr lang="es-CO" sz="2000" dirty="0"/>
              <a:t>Docentes</a:t>
            </a:r>
          </a:p>
          <a:p>
            <a:r>
              <a:rPr lang="es-CO" sz="2000" dirty="0" smtClean="0"/>
              <a:t>	OMAR ANTONIO VILLAR R	</a:t>
            </a:r>
            <a:r>
              <a:rPr lang="es-CO" sz="2000" dirty="0"/>
              <a:t>	           </a:t>
            </a:r>
            <a:r>
              <a:rPr lang="es-CO" sz="2000" dirty="0" smtClean="0"/>
              <a:t>	Representantes </a:t>
            </a:r>
            <a:r>
              <a:rPr lang="es-CO" sz="2000" dirty="0"/>
              <a:t>Docentes</a:t>
            </a:r>
          </a:p>
          <a:p>
            <a:r>
              <a:rPr lang="es-CO" sz="2000" dirty="0" smtClean="0"/>
              <a:t>	RUBIELA ROMERO TRUJILLO	</a:t>
            </a:r>
            <a:r>
              <a:rPr lang="es-CO" sz="2000" dirty="0"/>
              <a:t>	Representantes Padres </a:t>
            </a:r>
            <a:r>
              <a:rPr lang="es-CO" sz="2000" dirty="0" err="1"/>
              <a:t>Flia</a:t>
            </a:r>
            <a:endParaRPr lang="es-CO" sz="2000" dirty="0"/>
          </a:p>
          <a:p>
            <a:r>
              <a:rPr lang="es-CO" sz="2000" dirty="0" smtClean="0"/>
              <a:t>	CLAUDIA SABOGAL GUERRERO		Representantes </a:t>
            </a:r>
            <a:r>
              <a:rPr lang="es-CO" sz="2000" dirty="0"/>
              <a:t>Padres </a:t>
            </a:r>
            <a:r>
              <a:rPr lang="es-CO" sz="2000" dirty="0" err="1"/>
              <a:t>Flia</a:t>
            </a:r>
            <a:endParaRPr lang="es-CO" sz="2000" dirty="0"/>
          </a:p>
          <a:p>
            <a:r>
              <a:rPr lang="es-CO" sz="2000" dirty="0" smtClean="0"/>
              <a:t>	ANGIE CAMILA ROJAS VARELA	</a:t>
            </a:r>
            <a:r>
              <a:rPr lang="es-CO" sz="2000" dirty="0"/>
              <a:t>	</a:t>
            </a:r>
            <a:r>
              <a:rPr lang="es-CO" sz="2000" dirty="0" smtClean="0"/>
              <a:t>Representante </a:t>
            </a:r>
            <a:r>
              <a:rPr lang="es-CO" sz="2000" dirty="0"/>
              <a:t>Estudiantes</a:t>
            </a:r>
          </a:p>
          <a:p>
            <a:r>
              <a:rPr lang="es-CO" sz="2000" dirty="0"/>
              <a:t>       </a:t>
            </a:r>
            <a:r>
              <a:rPr lang="es-CO" sz="2000" dirty="0" smtClean="0"/>
              <a:t>	YESMI YADIRA HERNÁNDEZ HERRERA</a:t>
            </a:r>
            <a:r>
              <a:rPr lang="es-CO" sz="2000" dirty="0"/>
              <a:t>	Representante Sector </a:t>
            </a:r>
            <a:r>
              <a:rPr lang="es-CO" sz="2000" dirty="0" err="1"/>
              <a:t>Prod</a:t>
            </a:r>
            <a:r>
              <a:rPr lang="es-CO" sz="2000" dirty="0"/>
              <a:t>.</a:t>
            </a:r>
          </a:p>
          <a:p>
            <a:r>
              <a:rPr lang="es-CO" sz="2000" dirty="0"/>
              <a:t>       </a:t>
            </a:r>
            <a:r>
              <a:rPr lang="es-CO" sz="2000" dirty="0" smtClean="0"/>
              <a:t>	JOHAN ESNEIDER SABOGAL		Representante </a:t>
            </a:r>
            <a:r>
              <a:rPr lang="es-CO" sz="2000" dirty="0"/>
              <a:t>Exalumnos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CO" sz="2000" b="1" dirty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CO" sz="3200" dirty="0" smtClean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504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0" y="332656"/>
            <a:ext cx="8748464" cy="233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es-CO" sz="3200" b="1" dirty="0">
              <a:solidFill>
                <a:prstClr val="black"/>
              </a:solidFill>
              <a:latin typeface="Algerian" pitchFamily="82" charset="0"/>
              <a:ea typeface="Calibri"/>
              <a:cs typeface="Times New Roman"/>
            </a:endParaRPr>
          </a:p>
          <a:p>
            <a:pPr algn="just">
              <a:defRPr/>
            </a:pPr>
            <a:r>
              <a:rPr lang="es-CO" sz="3200" b="1" dirty="0" smtClean="0">
                <a:latin typeface="Arial"/>
                <a:ea typeface="Calibri"/>
                <a:cs typeface="Times New Roman"/>
              </a:rPr>
              <a:t>LÍDERES </a:t>
            </a:r>
            <a:r>
              <a:rPr lang="es-CO" sz="3200" b="1" dirty="0">
                <a:latin typeface="Arial"/>
                <a:ea typeface="Calibri"/>
                <a:cs typeface="Times New Roman"/>
              </a:rPr>
              <a:t>ESTUDIANTILES</a:t>
            </a:r>
            <a:endParaRPr lang="es-CO" sz="3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CO" sz="3200" b="1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CO" sz="3200" dirty="0" smtClean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437312"/>
              </p:ext>
            </p:extLst>
          </p:nvPr>
        </p:nvGraphicFramePr>
        <p:xfrm>
          <a:off x="323528" y="1844824"/>
          <a:ext cx="8712968" cy="4464498"/>
        </p:xfrm>
        <a:graphic>
          <a:graphicData uri="http://schemas.openxmlformats.org/drawingml/2006/table">
            <a:tbl>
              <a:tblPr firstRow="1" firstCol="1" bandRow="1"/>
              <a:tblGrid>
                <a:gridCol w="475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WENDY</a:t>
                      </a:r>
                      <a:r>
                        <a:rPr lang="es-CO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YOMARA GARCÍA G.</a:t>
                      </a:r>
                      <a:endParaRPr lang="es-CO" sz="2400" dirty="0">
                        <a:solidFill>
                          <a:srgbClr val="5F497A"/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b="0" i="1" dirty="0" smtClean="0">
                          <a:solidFill>
                            <a:srgbClr val="5F497A"/>
                          </a:solidFill>
                          <a:effectLst/>
                          <a:latin typeface="+mj-lt"/>
                          <a:ea typeface="Calibri"/>
                          <a:cs typeface="Aharoni" pitchFamily="2" charset="-79"/>
                        </a:rPr>
                        <a:t>Personero Estudiantil </a:t>
                      </a:r>
                      <a:endParaRPr lang="es-CO" sz="2400" b="0" i="1" dirty="0">
                        <a:solidFill>
                          <a:srgbClr val="5F497A"/>
                        </a:solidFill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ANGIE CAMILA</a:t>
                      </a:r>
                      <a:r>
                        <a:rPr lang="es-CO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ROJAS VARELA</a:t>
                      </a:r>
                      <a:endParaRPr lang="es-CO" sz="2400" dirty="0">
                        <a:solidFill>
                          <a:srgbClr val="5F497A"/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b="0" i="1" dirty="0" smtClean="0">
                          <a:solidFill>
                            <a:srgbClr val="5F497A"/>
                          </a:solidFill>
                          <a:effectLst/>
                          <a:latin typeface="+mj-lt"/>
                          <a:ea typeface="Calibri"/>
                          <a:cs typeface="Aharoni" pitchFamily="2" charset="-79"/>
                        </a:rPr>
                        <a:t>Representante Estudiantes</a:t>
                      </a:r>
                      <a:endParaRPr lang="es-CO" sz="2400" b="0" i="1" dirty="0">
                        <a:solidFill>
                          <a:srgbClr val="5F497A"/>
                        </a:solidFill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LAURA FERNANDA DIAZ</a:t>
                      </a:r>
                      <a:r>
                        <a:rPr lang="es-CO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ROMERO</a:t>
                      </a:r>
                      <a:endParaRPr lang="es-CO" sz="2400" dirty="0">
                        <a:solidFill>
                          <a:srgbClr val="5F497A"/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b="0" i="1" dirty="0" smtClean="0">
                          <a:solidFill>
                            <a:srgbClr val="5F497A"/>
                          </a:solidFill>
                          <a:effectLst/>
                          <a:latin typeface="+mj-lt"/>
                          <a:ea typeface="Calibri"/>
                          <a:cs typeface="Aharoni" pitchFamily="2" charset="-79"/>
                        </a:rPr>
                        <a:t>Contralor Estudiantil</a:t>
                      </a:r>
                      <a:endParaRPr lang="es-CO" sz="2400" b="0" i="1" dirty="0">
                        <a:solidFill>
                          <a:srgbClr val="5F497A"/>
                        </a:solidFill>
                        <a:effectLst/>
                        <a:latin typeface="+mj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-30967" y="38742"/>
            <a:ext cx="9036496" cy="1442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CO" sz="3600" b="1" dirty="0" smtClean="0">
                <a:latin typeface="Bodoni MT" pitchFamily="18" charset="0"/>
                <a:ea typeface="Calibri"/>
                <a:cs typeface="Times New Roman"/>
              </a:rPr>
              <a:t>PROYECTO </a:t>
            </a:r>
            <a:r>
              <a:rPr lang="es-CO" sz="3600" b="1" dirty="0">
                <a:latin typeface="Bodoni MT" pitchFamily="18" charset="0"/>
                <a:ea typeface="Calibri"/>
                <a:cs typeface="Times New Roman"/>
              </a:rPr>
              <a:t>EDUCATIVO INSTITUCIONAL</a:t>
            </a:r>
            <a:endParaRPr lang="es-CO" sz="3200" dirty="0">
              <a:latin typeface="Bodoni MT" pitchFamily="18" charset="0"/>
              <a:ea typeface="Calibri"/>
              <a:cs typeface="Times New Roman"/>
            </a:endParaRPr>
          </a:p>
          <a:p>
            <a:pPr>
              <a:defRPr/>
            </a:pPr>
            <a:endParaRPr lang="es-CO" sz="2000" dirty="0">
              <a:solidFill>
                <a:prstClr val="black"/>
              </a:solidFill>
              <a:latin typeface="Bodoni MT" pitchFamily="18" charset="0"/>
            </a:endParaRPr>
          </a:p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428845"/>
              </p:ext>
            </p:extLst>
          </p:nvPr>
        </p:nvGraphicFramePr>
        <p:xfrm>
          <a:off x="0" y="652862"/>
          <a:ext cx="9108504" cy="6265577"/>
        </p:xfrm>
        <a:graphic>
          <a:graphicData uri="http://schemas.openxmlformats.org/drawingml/2006/table">
            <a:tbl>
              <a:tblPr firstRow="1" firstCol="1" bandRow="1"/>
              <a:tblGrid>
                <a:gridCol w="176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2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NOMBRE</a:t>
                      </a:r>
                      <a:endParaRPr lang="es-CO" sz="2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Proyecto Educativo Institucional con énfasis en valores para el fortalecimiento de la Unidad Familiar. Debidamente registrado en la Secretaría de educación de Cundinamarca y en el SIGCE</a:t>
                      </a:r>
                      <a:endParaRPr lang="es-CO" sz="2000" b="0" i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PROYECTO </a:t>
                      </a:r>
                      <a:r>
                        <a:rPr lang="es-CO" sz="2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MISIONAL </a:t>
                      </a:r>
                      <a:endParaRPr lang="es-CO" sz="2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“Familia una semilla de amor”</a:t>
                      </a:r>
                      <a:endParaRPr lang="es-CO" sz="2000" b="0" i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ADOPCIÓN</a:t>
                      </a:r>
                      <a:endParaRPr lang="es-CO" sz="2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2006</a:t>
                      </a:r>
                      <a:endParaRPr lang="es-CO" sz="2000" b="0" i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744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REFORMA</a:t>
                      </a:r>
                      <a:endParaRPr lang="es-CO" sz="2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CO" sz="2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CO" sz="2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CO" sz="2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CO" sz="2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 el año 2006, se le hizo una reforma estructural, y se le cambió el énfasis. </a:t>
                      </a:r>
                      <a:endParaRPr lang="es-CO" sz="2000" b="0" i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7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 el año 2010 se incorpora el sistema de evaluación institucional de los estudiantes.</a:t>
                      </a:r>
                      <a:endParaRPr lang="es-CO" sz="2000" b="0" i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4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 el año 2014 se incorpora el Sistema Nacional de convivencia escolar.</a:t>
                      </a:r>
                      <a:endParaRPr lang="es-CO" sz="2000" b="0" i="1" dirty="0">
                        <a:solidFill>
                          <a:srgbClr val="76923C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12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Año tras año se hace su revisión y  de acuerdo con los resultados de la evaluación institucional.</a:t>
                      </a:r>
                      <a:endParaRPr lang="es-CO" sz="2000" b="0" i="1" dirty="0">
                        <a:solidFill>
                          <a:srgbClr val="76923C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 la actualidad se adelanta una reforma a nivel </a:t>
                      </a:r>
                      <a:r>
                        <a:rPr lang="es-CO" sz="2000" b="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didáctico: Implementación de Guías</a:t>
                      </a:r>
                      <a:endParaRPr lang="es-CO" sz="2000" b="0" i="1" dirty="0">
                        <a:solidFill>
                          <a:srgbClr val="76923C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920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-30967" y="38742"/>
            <a:ext cx="9036496" cy="1442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CO" sz="3600" b="1" dirty="0" smtClean="0">
                <a:latin typeface="Bodoni MT" pitchFamily="18" charset="0"/>
                <a:ea typeface="Calibri"/>
                <a:cs typeface="Times New Roman"/>
              </a:rPr>
              <a:t>SISTEMA </a:t>
            </a:r>
            <a:r>
              <a:rPr lang="es-CO" sz="3600" b="1" dirty="0">
                <a:latin typeface="Bodoni MT" pitchFamily="18" charset="0"/>
                <a:ea typeface="Calibri"/>
                <a:cs typeface="Times New Roman"/>
              </a:rPr>
              <a:t>DE GESTIÓN DE LA CALIDAD</a:t>
            </a:r>
            <a:endParaRPr lang="es-CO" sz="3200" dirty="0">
              <a:latin typeface="Bodoni MT" pitchFamily="18" charset="0"/>
              <a:ea typeface="Calibri"/>
              <a:cs typeface="Times New Roman"/>
            </a:endParaRPr>
          </a:p>
          <a:p>
            <a:pPr>
              <a:defRPr/>
            </a:pPr>
            <a:endParaRPr lang="es-CO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3" y="1196752"/>
            <a:ext cx="877744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6158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4178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0" y="10619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3600" b="1" dirty="0">
                <a:solidFill>
                  <a:prstClr val="black"/>
                </a:solidFill>
                <a:latin typeface="Algerian" panose="04020705040A02060702" pitchFamily="82" charset="0"/>
              </a:rPr>
              <a:t>    </a:t>
            </a:r>
            <a:r>
              <a:rPr lang="es-CO" sz="3600" b="1" dirty="0" smtClean="0">
                <a:latin typeface="Algerian" pitchFamily="82" charset="0"/>
              </a:rPr>
              <a:t>AUTOEVALUACIÓN </a:t>
            </a:r>
            <a:r>
              <a:rPr lang="es-CO" sz="3600" b="1" dirty="0">
                <a:latin typeface="Algerian" pitchFamily="82" charset="0"/>
              </a:rPr>
              <a:t>INSTITUCIONAL</a:t>
            </a:r>
            <a:endParaRPr lang="es-CO" sz="3600" dirty="0">
              <a:latin typeface="Algerian" pitchFamily="82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s-CO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699753"/>
              </p:ext>
            </p:extLst>
          </p:nvPr>
        </p:nvGraphicFramePr>
        <p:xfrm>
          <a:off x="395536" y="1412776"/>
          <a:ext cx="84969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3925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pattFill prst="pct5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 smtClean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0" y="106192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prstClr val="black"/>
                </a:solidFill>
                <a:latin typeface="Algerian" panose="04020705040A02060702" pitchFamily="82" charset="0"/>
              </a:rPr>
              <a:t>    </a:t>
            </a:r>
            <a:endParaRPr lang="es-CO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423347"/>
              </p:ext>
            </p:extLst>
          </p:nvPr>
        </p:nvGraphicFramePr>
        <p:xfrm>
          <a:off x="1043608" y="2057400"/>
          <a:ext cx="5814392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22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0" y="106192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prstClr val="black"/>
                </a:solidFill>
                <a:latin typeface="Algerian" panose="04020705040A02060702" pitchFamily="82" charset="0"/>
              </a:rPr>
              <a:t>    </a:t>
            </a:r>
            <a:endParaRPr lang="es-CO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361224"/>
              </p:ext>
            </p:extLst>
          </p:nvPr>
        </p:nvGraphicFramePr>
        <p:xfrm>
          <a:off x="1331640" y="1443490"/>
          <a:ext cx="6768752" cy="407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771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0" y="106192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prstClr val="black"/>
                </a:solidFill>
                <a:latin typeface="Algerian" panose="04020705040A02060702" pitchFamily="82" charset="0"/>
              </a:rPr>
              <a:t>    </a:t>
            </a:r>
            <a:endParaRPr lang="es-CO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019378"/>
              </p:ext>
            </p:extLst>
          </p:nvPr>
        </p:nvGraphicFramePr>
        <p:xfrm>
          <a:off x="755576" y="764704"/>
          <a:ext cx="799288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917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CUENTAS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RREZ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 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FÓMEQUE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FEBRERO, 2017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0" y="106192"/>
            <a:ext cx="9144000" cy="90794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itchFamily="18" charset="0"/>
              </a:rPr>
              <a:t>IDENTIDAD 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itchFamily="18" charset="0"/>
              </a:rPr>
              <a:t>INSTITUCIONAL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NOMBRE OFICIAL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		I.E.D Monseñor Agustín 						Gutiérrez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COMO SE IDENTIFICA: 		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IDEMAG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DIRECCIÓN SEDE PRINCIPAL: 	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Calle 5 </a:t>
            </a:r>
            <a:r>
              <a:rPr lang="es-CO" sz="2800" dirty="0" smtClean="0">
                <a:solidFill>
                  <a:prstClr val="black"/>
                </a:solidFill>
                <a:latin typeface="Calibri"/>
              </a:rPr>
              <a:t>No. </a:t>
            </a:r>
            <a:r>
              <a:rPr kumimoji="0" lang="es-C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6 -00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RECTOR ACTUAL: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		Manuel Darío Saray Millán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CONTACTOS:  			</a:t>
            </a:r>
            <a:r>
              <a:rPr kumimoji="0" lang="es-C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Teléfono: </a:t>
            </a:r>
            <a:r>
              <a:rPr lang="es-CO" sz="2800" dirty="0" smtClean="0">
                <a:solidFill>
                  <a:prstClr val="black"/>
                </a:solidFill>
                <a:latin typeface="Calibri"/>
              </a:rPr>
              <a:t>322 8808729</a:t>
            </a:r>
            <a:endParaRPr kumimoji="0" lang="es-CO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PÁGINA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	</a:t>
            </a:r>
            <a:r>
              <a:rPr lang="es-ES" sz="2800" u="sng" dirty="0" smtClean="0">
                <a:hlinkClick r:id="rId7"/>
              </a:rPr>
              <a:t>www.iedemag.co</a:t>
            </a:r>
            <a:r>
              <a:rPr lang="es-ES" sz="2800" u="sng" dirty="0" smtClean="0"/>
              <a:t> </a:t>
            </a:r>
            <a:endParaRPr lang="es-CO" sz="2800" dirty="0" smtClean="0"/>
          </a:p>
          <a:p>
            <a:r>
              <a:rPr lang="es-ES" sz="2800" dirty="0" smtClean="0"/>
              <a:t>Correos: 	</a:t>
            </a:r>
            <a:r>
              <a:rPr lang="es-ES" sz="2800" dirty="0"/>
              <a:t> </a:t>
            </a:r>
            <a:r>
              <a:rPr lang="es-CO" sz="2800" i="1" u="sng" dirty="0" smtClean="0">
                <a:hlinkClick r:id="rId8"/>
              </a:rPr>
              <a:t>iedgutierrez_fomeque@cundinamarca.gov.co</a:t>
            </a:r>
            <a:r>
              <a:rPr lang="es-CO" sz="2800" i="1" dirty="0"/>
              <a:t>, </a:t>
            </a:r>
            <a:r>
              <a:rPr lang="es-CO" sz="2800" i="1" dirty="0" smtClean="0"/>
              <a:t>		</a:t>
            </a:r>
            <a:r>
              <a:rPr lang="es-CO" sz="2800" i="1" u="sng" dirty="0" smtClean="0">
                <a:hlinkClick r:id="rId9"/>
              </a:rPr>
              <a:t>coldemag@hotmail.com</a:t>
            </a:r>
            <a:r>
              <a:rPr lang="es-CO" sz="2800" i="1" dirty="0"/>
              <a:t>, </a:t>
            </a:r>
            <a:r>
              <a:rPr lang="es-CO" sz="2800" i="1" dirty="0" smtClean="0"/>
              <a:t>				</a:t>
            </a:r>
            <a:endParaRPr lang="es-CO" sz="2800" i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CO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/>
              <a:t> </a:t>
            </a:r>
            <a:endParaRPr lang="es-C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3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423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94195197"/>
              </p:ext>
            </p:extLst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0" y="106192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prstClr val="black"/>
                </a:solidFill>
                <a:latin typeface="Algerian" panose="04020705040A02060702" pitchFamily="82" charset="0"/>
              </a:rPr>
              <a:t>METAS DE MEJORAMIENTO 2023    </a:t>
            </a:r>
            <a:endParaRPr lang="es-CO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012402"/>
              </p:ext>
            </p:extLst>
          </p:nvPr>
        </p:nvGraphicFramePr>
        <p:xfrm>
          <a:off x="395535" y="764705"/>
          <a:ext cx="8424937" cy="5667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903">
                  <a:extLst>
                    <a:ext uri="{9D8B030D-6E8A-4147-A177-3AD203B41FA5}">
                      <a16:colId xmlns:a16="http://schemas.microsoft.com/office/drawing/2014/main" val="1674029668"/>
                    </a:ext>
                  </a:extLst>
                </a:gridCol>
                <a:gridCol w="2256679">
                  <a:extLst>
                    <a:ext uri="{9D8B030D-6E8A-4147-A177-3AD203B41FA5}">
                      <a16:colId xmlns:a16="http://schemas.microsoft.com/office/drawing/2014/main" val="4037744957"/>
                    </a:ext>
                  </a:extLst>
                </a:gridCol>
                <a:gridCol w="3836355">
                  <a:extLst>
                    <a:ext uri="{9D8B030D-6E8A-4147-A177-3AD203B41FA5}">
                      <a16:colId xmlns:a16="http://schemas.microsoft.com/office/drawing/2014/main" val="963060154"/>
                    </a:ext>
                  </a:extLst>
                </a:gridCol>
              </a:tblGrid>
              <a:tr h="572144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ÁREA</a:t>
                      </a:r>
                      <a:r>
                        <a:rPr lang="es-CO" baseline="0" dirty="0" smtClean="0">
                          <a:solidFill>
                            <a:schemeClr val="tx1"/>
                          </a:solidFill>
                        </a:rPr>
                        <a:t> DE GESTIÓN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COMPONENTE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META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982526"/>
                  </a:ext>
                </a:extLst>
              </a:tr>
              <a:tr h="1156047">
                <a:tc rowSpan="5"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DIRECTIVA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Relación con otras instituciones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Durante el 2023 </a:t>
                      </a: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eventos de intercambio deportivo, cultural o académico con participación de otras instituciones del municipio o la región.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00461568"/>
                  </a:ext>
                </a:extLst>
              </a:tr>
              <a:tr h="572144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Relación con el sector productivo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Durante el 2023 se concretarán 4 alianzas estratégicas de cooperación pedagógica con empresas del sector productivo del municipio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757902"/>
                  </a:ext>
                </a:extLst>
              </a:tr>
              <a:tr h="572144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Durante el 2023 se programarán 4 salidas pedagógicas de observación a empresas del sector productivo del municipio en las cuales participarán el 100% de los estudiante de 9 a 11.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6285985"/>
                  </a:ext>
                </a:extLst>
              </a:tr>
              <a:tr h="572144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el año 2023 realizar una feria empresarial escolar en la cual participe el 60% de los estudiantes de la institución.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05165142"/>
                  </a:ext>
                </a:extLst>
              </a:tr>
              <a:tr h="572144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Consejo de padres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Durante el año lectivo 2023 se cuenta con un consejo de padres  en el cual el 80% de sus integrantes participan activamente el las actividades programadas por este estamento del gobierno escolar. 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01034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7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423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94195197"/>
              </p:ext>
            </p:extLst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0" y="106192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prstClr val="black"/>
                </a:solidFill>
                <a:latin typeface="Algerian" panose="04020705040A02060702" pitchFamily="82" charset="0"/>
              </a:rPr>
              <a:t>METAS DE MEJORAMIENTO 2023    </a:t>
            </a:r>
            <a:endParaRPr lang="es-CO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433929"/>
              </p:ext>
            </p:extLst>
          </p:nvPr>
        </p:nvGraphicFramePr>
        <p:xfrm>
          <a:off x="395535" y="764705"/>
          <a:ext cx="8424937" cy="401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903">
                  <a:extLst>
                    <a:ext uri="{9D8B030D-6E8A-4147-A177-3AD203B41FA5}">
                      <a16:colId xmlns:a16="http://schemas.microsoft.com/office/drawing/2014/main" val="1674029668"/>
                    </a:ext>
                  </a:extLst>
                </a:gridCol>
                <a:gridCol w="2256679">
                  <a:extLst>
                    <a:ext uri="{9D8B030D-6E8A-4147-A177-3AD203B41FA5}">
                      <a16:colId xmlns:a16="http://schemas.microsoft.com/office/drawing/2014/main" val="4037744957"/>
                    </a:ext>
                  </a:extLst>
                </a:gridCol>
                <a:gridCol w="3836355">
                  <a:extLst>
                    <a:ext uri="{9D8B030D-6E8A-4147-A177-3AD203B41FA5}">
                      <a16:colId xmlns:a16="http://schemas.microsoft.com/office/drawing/2014/main" val="963060154"/>
                    </a:ext>
                  </a:extLst>
                </a:gridCol>
              </a:tblGrid>
              <a:tr h="572144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ÁREA</a:t>
                      </a:r>
                      <a:r>
                        <a:rPr lang="es-CO" baseline="0" dirty="0" smtClean="0">
                          <a:solidFill>
                            <a:schemeClr val="tx1"/>
                          </a:solidFill>
                        </a:rPr>
                        <a:t> DE GESTIÓN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COMPONENTE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META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982526"/>
                  </a:ext>
                </a:extLst>
              </a:tr>
              <a:tr h="1156047">
                <a:tc rowSpan="3"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ACADÉMICA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Enfoque</a:t>
                      </a:r>
                      <a:r>
                        <a:rPr lang="es-CO" baseline="0" dirty="0" smtClean="0"/>
                        <a:t> metodológico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Durante el 2023 </a:t>
                      </a: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jornada pedagógicas en las cuales se socializa y se genera apropiación del enfoque pedagógico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 el cual trabajan las diferentes áreas académicas de la Institución.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00461568"/>
                  </a:ext>
                </a:extLst>
              </a:tr>
              <a:tr h="984885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Seguimient</a:t>
                      </a:r>
                      <a:r>
                        <a:rPr lang="es-CO" i="1" dirty="0" smtClean="0"/>
                        <a:t>o a egresados</a:t>
                      </a:r>
                      <a:endParaRPr lang="es-CO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Durante el 2023 actualizar la base de datos del 100% los egresados de la promoción 2022 y hacer seguimiento en cuanto a sus ocupación académica o laboral.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757902"/>
                  </a:ext>
                </a:extLst>
              </a:tr>
              <a:tr h="547164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Recursos de aprendizaje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Durante el 2023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 actualizará el inventario de recursos de aprendizaje que posee cada sede, se publicará y hará un plan de mantenimiento  y/o adquisiciones de herramientas pedagógicas.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16285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7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423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94195197"/>
              </p:ext>
            </p:extLst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0" y="106192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prstClr val="black"/>
                </a:solidFill>
                <a:latin typeface="Algerian" panose="04020705040A02060702" pitchFamily="82" charset="0"/>
              </a:rPr>
              <a:t>METAS DE MEJORAMIENTO 2023    </a:t>
            </a:r>
            <a:endParaRPr lang="es-CO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954446"/>
              </p:ext>
            </p:extLst>
          </p:nvPr>
        </p:nvGraphicFramePr>
        <p:xfrm>
          <a:off x="395535" y="764705"/>
          <a:ext cx="8424937" cy="4546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903">
                  <a:extLst>
                    <a:ext uri="{9D8B030D-6E8A-4147-A177-3AD203B41FA5}">
                      <a16:colId xmlns:a16="http://schemas.microsoft.com/office/drawing/2014/main" val="1674029668"/>
                    </a:ext>
                  </a:extLst>
                </a:gridCol>
                <a:gridCol w="2256679">
                  <a:extLst>
                    <a:ext uri="{9D8B030D-6E8A-4147-A177-3AD203B41FA5}">
                      <a16:colId xmlns:a16="http://schemas.microsoft.com/office/drawing/2014/main" val="4037744957"/>
                    </a:ext>
                  </a:extLst>
                </a:gridCol>
                <a:gridCol w="3836355">
                  <a:extLst>
                    <a:ext uri="{9D8B030D-6E8A-4147-A177-3AD203B41FA5}">
                      <a16:colId xmlns:a16="http://schemas.microsoft.com/office/drawing/2014/main" val="963060154"/>
                    </a:ext>
                  </a:extLst>
                </a:gridCol>
              </a:tblGrid>
              <a:tr h="572144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ÁREA</a:t>
                      </a:r>
                      <a:r>
                        <a:rPr lang="es-CO" baseline="0" dirty="0" smtClean="0">
                          <a:solidFill>
                            <a:schemeClr val="tx1"/>
                          </a:solidFill>
                        </a:rPr>
                        <a:t> DE GESTIÓN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COMPONENTE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META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982526"/>
                  </a:ext>
                </a:extLst>
              </a:tr>
              <a:tr h="927004">
                <a:tc rowSpan="4"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FINANCIERA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Inducción</a:t>
                      </a:r>
                      <a:r>
                        <a:rPr lang="es-CO" baseline="0" dirty="0" smtClean="0"/>
                        <a:t> a docentes nuevos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Durante el año 2023 el 100% de los docentes que ingresen a la institución reciben inducción.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00461568"/>
                  </a:ext>
                </a:extLst>
              </a:tr>
              <a:tr h="9270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i="0" dirty="0" smtClean="0"/>
                        <a:t>Apoyo</a:t>
                      </a:r>
                      <a:r>
                        <a:rPr lang="es-CO" i="0" baseline="0" dirty="0" smtClean="0"/>
                        <a:t> a la Investigación</a:t>
                      </a:r>
                      <a:endParaRPr lang="es-CO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Durante el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2023realizar 2 jornada pedagógicas con docentes de capacitación sobre procesos de investigación en el aula con miras a definir una línea de investigación desde preescolar a once.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705842"/>
                  </a:ext>
                </a:extLst>
              </a:tr>
              <a:tr h="8340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Durante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2023 crear 2 estímulos a docentes que desarrollen procesos de investigación con sus estudiantes.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24106792"/>
                  </a:ext>
                </a:extLst>
              </a:tr>
              <a:tr h="834088">
                <a:tc vMerge="1"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Recursos de aprendizaje</a:t>
                      </a:r>
                      <a:endParaRPr lang="es-CO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Durante el 2023, generar un proyecto para ser presentado ante entidades públicas o privadas para la adquisición de recursos de aprendizaje.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20089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01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423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94195197"/>
              </p:ext>
            </p:extLst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0" y="106192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prstClr val="black"/>
                </a:solidFill>
                <a:latin typeface="Algerian" panose="04020705040A02060702" pitchFamily="82" charset="0"/>
              </a:rPr>
              <a:t>METAS DE MEJORAMIENTO 2023    </a:t>
            </a:r>
            <a:endParaRPr lang="es-CO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567068"/>
              </p:ext>
            </p:extLst>
          </p:nvPr>
        </p:nvGraphicFramePr>
        <p:xfrm>
          <a:off x="359531" y="1337298"/>
          <a:ext cx="8424937" cy="4258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903">
                  <a:extLst>
                    <a:ext uri="{9D8B030D-6E8A-4147-A177-3AD203B41FA5}">
                      <a16:colId xmlns:a16="http://schemas.microsoft.com/office/drawing/2014/main" val="1674029668"/>
                    </a:ext>
                  </a:extLst>
                </a:gridCol>
                <a:gridCol w="2256679">
                  <a:extLst>
                    <a:ext uri="{9D8B030D-6E8A-4147-A177-3AD203B41FA5}">
                      <a16:colId xmlns:a16="http://schemas.microsoft.com/office/drawing/2014/main" val="4037744957"/>
                    </a:ext>
                  </a:extLst>
                </a:gridCol>
                <a:gridCol w="3836355">
                  <a:extLst>
                    <a:ext uri="{9D8B030D-6E8A-4147-A177-3AD203B41FA5}">
                      <a16:colId xmlns:a16="http://schemas.microsoft.com/office/drawing/2014/main" val="963060154"/>
                    </a:ext>
                  </a:extLst>
                </a:gridCol>
              </a:tblGrid>
              <a:tr h="572144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ÁREA</a:t>
                      </a:r>
                      <a:r>
                        <a:rPr lang="es-CO" baseline="0" dirty="0" smtClean="0">
                          <a:solidFill>
                            <a:schemeClr val="tx1"/>
                          </a:solidFill>
                        </a:rPr>
                        <a:t> DE GESTIÓN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COMPONENTE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META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982526"/>
                  </a:ext>
                </a:extLst>
              </a:tr>
              <a:tr h="927004">
                <a:tc rowSpan="3"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COMUNITARIA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Plan</a:t>
                      </a:r>
                      <a:r>
                        <a:rPr lang="es-CO" baseline="0" dirty="0" smtClean="0"/>
                        <a:t> de gestión del riesgo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Durante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2023 cada una de las sedes del </a:t>
                      </a:r>
                      <a:r>
                        <a:rPr lang="es-CO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Idemag</a:t>
                      </a: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contará con un plan funcional de prevención y atención de riesgos físicos que responda a las necesidades y características del contexto.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00461568"/>
                  </a:ext>
                </a:extLst>
              </a:tr>
              <a:tr h="9270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i="0" dirty="0" smtClean="0"/>
                        <a:t>Riesgo</a:t>
                      </a:r>
                      <a:r>
                        <a:rPr lang="es-CO" i="0" baseline="0" dirty="0" smtClean="0"/>
                        <a:t> psicosocial</a:t>
                      </a:r>
                      <a:endParaRPr lang="es-CO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Durante el 2023 la Institución elaborará un plan de prevención y atención a riesgos psicosociales que responda a las necesidades y características de la población escolar.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705842"/>
                  </a:ext>
                </a:extLst>
              </a:tr>
              <a:tr h="834088">
                <a:tc vMerge="1"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Escuela</a:t>
                      </a:r>
                      <a:r>
                        <a:rPr lang="es-CO" baseline="0" dirty="0" smtClean="0"/>
                        <a:t> de padres</a:t>
                      </a:r>
                      <a:endParaRPr lang="es-CO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Durante el 2023, se ampliará la cobertura del Proyecto Misional Escuela de Padres  a las sedes del área rural, para realizar un encuentro semestral, donde se aborden temas que respondan a necesidades y problemas del contexto.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20089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423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94195197"/>
              </p:ext>
            </p:extLst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/>
          <p:nvPr/>
        </p:nvPicPr>
        <p:blipFill rotWithShape="1">
          <a:blip r:embed="rId7"/>
          <a:srcRect l="22744" t="21433" r="1561" b="5213"/>
          <a:stretch/>
        </p:blipFill>
        <p:spPr bwMode="auto">
          <a:xfrm>
            <a:off x="1928812" y="620689"/>
            <a:ext cx="7323708" cy="4248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471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CUENTAS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RREZ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 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FÓMEQUE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FEBRERO, 2017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07504" y="332656"/>
            <a:ext cx="8748464" cy="1549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3600" b="1" dirty="0" smtClean="0">
                <a:solidFill>
                  <a:prstClr val="black"/>
                </a:solidFill>
                <a:latin typeface="Algerian" panose="04020705040A02060702" pitchFamily="82" charset="0"/>
              </a:rPr>
              <a:t>10. </a:t>
            </a:r>
            <a:r>
              <a:rPr lang="es-CO" sz="3600" b="1" dirty="0">
                <a:latin typeface="Algerian" pitchFamily="82" charset="0"/>
              </a:rPr>
              <a:t>HORARIO DE ATENCIÓN</a:t>
            </a:r>
            <a:endParaRPr lang="es-CO" sz="3200" dirty="0">
              <a:latin typeface="Algerian" pitchFamily="82" charset="0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s-CO" dirty="0">
                <a:ea typeface="Calibri"/>
                <a:cs typeface="Times New Roman"/>
              </a:rPr>
              <a:t> </a:t>
            </a:r>
            <a:endParaRPr lang="es-CO" sz="1600" dirty="0" smtClean="0"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751850"/>
              </p:ext>
            </p:extLst>
          </p:nvPr>
        </p:nvGraphicFramePr>
        <p:xfrm>
          <a:off x="323528" y="980730"/>
          <a:ext cx="8712968" cy="5902000"/>
        </p:xfrm>
        <a:graphic>
          <a:graphicData uri="http://schemas.openxmlformats.org/drawingml/2006/table">
            <a:tbl>
              <a:tblPr firstRow="1" firstCol="1" bandRow="1"/>
              <a:tblGrid>
                <a:gridCol w="5239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3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21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El horario de los estudiantes en cada una de las sedes, de lunes a viernes es el siguiente:</a:t>
                      </a:r>
                      <a:endParaRPr lang="es-CO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Sede principal: </a:t>
                      </a:r>
                      <a:endParaRPr lang="es-CO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  6:45 a.m. a 1:15 p.m.</a:t>
                      </a:r>
                      <a:endParaRPr lang="es-CO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Jardín Infantil Departamental:</a:t>
                      </a:r>
                      <a:endParaRPr lang="es-CO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 7:45 a.m. a 12:30 p.m. </a:t>
                      </a:r>
                      <a:endParaRPr lang="es-CO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Concentración Urbana Agustín Gutiérrez:</a:t>
                      </a:r>
                      <a:endParaRPr lang="es-CO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 6:45 a.m. a 12:30 p.m.</a:t>
                      </a:r>
                      <a:endParaRPr lang="es-CO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Sedes rurales:</a:t>
                      </a:r>
                      <a:endParaRPr lang="es-CO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 7:30 a.m. a 1:15 p.m.</a:t>
                      </a:r>
                      <a:endParaRPr lang="es-CO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Educación para adultos:</a:t>
                      </a:r>
                      <a:endParaRPr lang="es-CO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sábados de 7 a.m. a 6 p.m. </a:t>
                      </a:r>
                      <a:endParaRPr lang="es-CO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21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El horario de atención en el área administrativa de lunes a viernes: </a:t>
                      </a:r>
                      <a:endParaRPr lang="es-CO" sz="2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es-CO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 a.m.  a  1 p.m.  y de 2:30 a  4:30 p.m.</a:t>
                      </a:r>
                      <a:endParaRPr lang="es-CO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21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El horario de permanencia mínima de los docentes dentro de sus sedes es de 6 horas de lunes a viernes y de los directivos de 8 horas.</a:t>
                      </a:r>
                      <a:endParaRPr lang="es-CO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60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La reunión general de docentes se llevan a cabo los lunes de 3 a 5 p.m.</a:t>
                      </a:r>
                      <a:endParaRPr lang="es-CO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965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07504" y="332656"/>
            <a:ext cx="8748464" cy="1549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O" sz="3600" b="1" dirty="0" smtClean="0">
                <a:solidFill>
                  <a:prstClr val="black"/>
                </a:solidFill>
                <a:latin typeface="Algerian" panose="04020705040A02060702" pitchFamily="82" charset="0"/>
              </a:rPr>
              <a:t>11. </a:t>
            </a:r>
            <a:r>
              <a:rPr lang="es-CO" sz="3600" b="1" dirty="0">
                <a:latin typeface="Algerian" pitchFamily="82" charset="0"/>
              </a:rPr>
              <a:t>EVOLUCIÓN MATRÍCULA</a:t>
            </a:r>
            <a:endParaRPr lang="es-CO" sz="3600" dirty="0">
              <a:latin typeface="Algerian" pitchFamily="82" charset="0"/>
            </a:endParaRPr>
          </a:p>
          <a:p>
            <a:pPr marL="457200">
              <a:lnSpc>
                <a:spcPct val="115000"/>
              </a:lnSpc>
            </a:pPr>
            <a:r>
              <a:rPr lang="es-CO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es-CO" sz="16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defRPr/>
            </a:pPr>
            <a:endParaRPr lang="es-CO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graphicFrame>
        <p:nvGraphicFramePr>
          <p:cNvPr id="6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96573"/>
              </p:ext>
            </p:extLst>
          </p:nvPr>
        </p:nvGraphicFramePr>
        <p:xfrm>
          <a:off x="772450" y="332656"/>
          <a:ext cx="7418571" cy="6233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8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8704">
                  <a:extLst>
                    <a:ext uri="{9D8B030D-6E8A-4147-A177-3AD203B41FA5}">
                      <a16:colId xmlns:a16="http://schemas.microsoft.com/office/drawing/2014/main" val="2401575822"/>
                    </a:ext>
                  </a:extLst>
                </a:gridCol>
              </a:tblGrid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SEDES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AÑOS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SEDES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2021</a:t>
                      </a:r>
                      <a:endParaRPr lang="es-CO" sz="1100" dirty="0"/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2022</a:t>
                      </a:r>
                      <a:endParaRPr lang="es-CO" sz="1100" dirty="0"/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2023</a:t>
                      </a:r>
                      <a:endParaRPr lang="es-CO" sz="1100" dirty="0"/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CONCENTRACION URBANA AGUSTIN GUTIERREZ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428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429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451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483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ESCUELA RURAL CARRIZAL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15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14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11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ESCUELA RURAL CHINIA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17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17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16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ESCUELA RURAL COASAVISTÁ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19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15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14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ESCUELA RURAL EL CEREZO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12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12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11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ESCUELA RURAL EL PAVAL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17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21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22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ESCUELA RURAL EL TABLÓN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14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12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12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ESCUELA RURAL GRAMAL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5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12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9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ESCUELA RURAL GUACHAVITA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34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36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29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ESCUELA RURAL GUANE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10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14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16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ESCUELA RURAL HATOVIEJO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12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26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20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ESCUELA RURAL LA CANANEA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7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4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5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ESCUELA RURAL LA CHORRERA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12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19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15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ESCUELA RURAL LA HUERTA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12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14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9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ESCUELA RURAL LA MARGARITA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13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20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20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ESCUELA RURAL LADERAS DE TORRES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14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11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7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ESCUELA RURAL LAVADERO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14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16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16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ESCUELA RURAL MORTIÑAL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27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20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14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ESCUELA RURAL QUEBRADABLANCA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7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4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5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ESCUELA RURAL SUSA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15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9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9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ESCUELA RURAL CUEQUETICA</a:t>
                      </a: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4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3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2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INST.  EDUCATIVA DEPTAL MONSEÑOR AGUSTIN GUTIERREZ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757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747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728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JARDIN INFANTIL DEPARTAMENTAL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80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91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77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Total general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1" marR="417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1560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1546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1588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1550</a:t>
                      </a:r>
                      <a:endParaRPr lang="es-CO" sz="1100"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5118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60960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0" y="106192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prstClr val="black"/>
                </a:solidFill>
                <a:latin typeface="Algerian" panose="04020705040A02060702" pitchFamily="82" charset="0"/>
              </a:rPr>
              <a:t>    </a:t>
            </a:r>
            <a:endParaRPr lang="es-CO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799147"/>
              </p:ext>
            </p:extLst>
          </p:nvPr>
        </p:nvGraphicFramePr>
        <p:xfrm>
          <a:off x="1187624" y="1700808"/>
          <a:ext cx="640871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201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07504" y="332656"/>
            <a:ext cx="8748464" cy="1760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CO" sz="3600" b="1" dirty="0" smtClean="0">
                <a:solidFill>
                  <a:prstClr val="black"/>
                </a:solidFill>
                <a:latin typeface="Algerian" panose="04020705040A02060702" pitchFamily="82" charset="0"/>
              </a:rPr>
              <a:t>12. </a:t>
            </a:r>
            <a:r>
              <a:rPr lang="es-CO" sz="3600" b="1" dirty="0">
                <a:latin typeface="Algerian" pitchFamily="82" charset="0"/>
                <a:ea typeface="Calibri"/>
                <a:cs typeface="Times New Roman"/>
              </a:rPr>
              <a:t>RESULTADOS PRUEBA SABER 11</a:t>
            </a:r>
            <a:endParaRPr lang="es-CO" sz="3200" dirty="0">
              <a:latin typeface="Algerian" pitchFamily="82" charset="0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</a:pPr>
            <a:r>
              <a:rPr lang="es-CO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es-CO" sz="16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defRPr/>
            </a:pPr>
            <a:endParaRPr lang="es-CO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649093"/>
              </p:ext>
            </p:extLst>
          </p:nvPr>
        </p:nvGraphicFramePr>
        <p:xfrm>
          <a:off x="179512" y="1556789"/>
          <a:ext cx="8964488" cy="4301942"/>
        </p:xfrm>
        <a:graphic>
          <a:graphicData uri="http://schemas.openxmlformats.org/drawingml/2006/table">
            <a:tbl>
              <a:tblPr firstRow="1" firstCol="1" bandRow="1"/>
              <a:tblGrid>
                <a:gridCol w="1321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2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06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El </a:t>
                      </a:r>
                      <a:r>
                        <a:rPr lang="es-CO" sz="32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Icfes</a:t>
                      </a:r>
                      <a:r>
                        <a:rPr lang="es-CO" sz="3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clasifica los colegios en 4 Categorías:</a:t>
                      </a:r>
                      <a:endParaRPr lang="es-CO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  </a:t>
                      </a:r>
                      <a:endParaRPr lang="es-CO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 Nivel Superior</a:t>
                      </a:r>
                      <a:endParaRPr lang="es-CO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B  </a:t>
                      </a:r>
                      <a:endParaRPr lang="es-CO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Nivel Alto</a:t>
                      </a:r>
                      <a:endParaRPr lang="es-CO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  </a:t>
                      </a:r>
                      <a:endParaRPr lang="es-CO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Nivel Medio</a:t>
                      </a:r>
                      <a:endParaRPr lang="es-CO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es-CO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 Nivel Bajo</a:t>
                      </a:r>
                      <a:endParaRPr lang="es-CO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6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00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07504" y="332656"/>
            <a:ext cx="8748464" cy="99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s-CO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es-CO" sz="16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defRPr/>
            </a:pPr>
            <a:endParaRPr lang="es-CO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098623"/>
              </p:ext>
            </p:extLst>
          </p:nvPr>
        </p:nvGraphicFramePr>
        <p:xfrm>
          <a:off x="611560" y="692696"/>
          <a:ext cx="7848872" cy="5184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8871">
                  <a:extLst>
                    <a:ext uri="{9D8B030D-6E8A-4147-A177-3AD203B41FA5}">
                      <a16:colId xmlns:a16="http://schemas.microsoft.com/office/drawing/2014/main" val="780777634"/>
                    </a:ext>
                  </a:extLst>
                </a:gridCol>
                <a:gridCol w="950226">
                  <a:extLst>
                    <a:ext uri="{9D8B030D-6E8A-4147-A177-3AD203B41FA5}">
                      <a16:colId xmlns:a16="http://schemas.microsoft.com/office/drawing/2014/main" val="800164845"/>
                    </a:ext>
                  </a:extLst>
                </a:gridCol>
                <a:gridCol w="818021">
                  <a:extLst>
                    <a:ext uri="{9D8B030D-6E8A-4147-A177-3AD203B41FA5}">
                      <a16:colId xmlns:a16="http://schemas.microsoft.com/office/drawing/2014/main" val="1900851462"/>
                    </a:ext>
                  </a:extLst>
                </a:gridCol>
                <a:gridCol w="773402">
                  <a:extLst>
                    <a:ext uri="{9D8B030D-6E8A-4147-A177-3AD203B41FA5}">
                      <a16:colId xmlns:a16="http://schemas.microsoft.com/office/drawing/2014/main" val="300771267"/>
                    </a:ext>
                  </a:extLst>
                </a:gridCol>
                <a:gridCol w="818021">
                  <a:extLst>
                    <a:ext uri="{9D8B030D-6E8A-4147-A177-3AD203B41FA5}">
                      <a16:colId xmlns:a16="http://schemas.microsoft.com/office/drawing/2014/main" val="1878769668"/>
                    </a:ext>
                  </a:extLst>
                </a:gridCol>
                <a:gridCol w="840331">
                  <a:extLst>
                    <a:ext uri="{9D8B030D-6E8A-4147-A177-3AD203B41FA5}">
                      <a16:colId xmlns:a16="http://schemas.microsoft.com/office/drawing/2014/main" val="4065096391"/>
                    </a:ext>
                  </a:extLst>
                </a:gridCol>
              </a:tblGrid>
              <a:tr h="74065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DESEMPEÑO EN CADA ÁREA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 anchor="b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2018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2019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</a:rPr>
                        <a:t>2020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2021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2022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092156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LECTURA CRITICA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 anchor="b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0.7332</a:t>
                      </a:r>
                      <a:endParaRPr lang="es-CO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0,7371</a:t>
                      </a:r>
                      <a:endParaRPr lang="es-CO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0,7395</a:t>
                      </a:r>
                      <a:endParaRPr lang="es-CO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0,7395</a:t>
                      </a:r>
                      <a:endParaRPr lang="es-CO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0,7379</a:t>
                      </a:r>
                      <a:endParaRPr lang="es-CO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2324984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CIENCIAS NATURALES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 anchor="b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0.7338</a:t>
                      </a:r>
                      <a:endParaRPr lang="es-CO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0,7212</a:t>
                      </a:r>
                      <a:endParaRPr lang="es-CO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0,7131</a:t>
                      </a:r>
                      <a:endParaRPr lang="es-CO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0,7095</a:t>
                      </a:r>
                      <a:endParaRPr lang="es-CO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0,7095</a:t>
                      </a:r>
                      <a:endParaRPr lang="es-CO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1478897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MATEMATICAS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 anchor="b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0.7442</a:t>
                      </a:r>
                      <a:endParaRPr lang="es-CO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0,7426</a:t>
                      </a:r>
                      <a:endParaRPr lang="es-CO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0,7515</a:t>
                      </a:r>
                      <a:endParaRPr lang="es-CO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  <a:endParaRPr lang="es-CO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0,7502</a:t>
                      </a:r>
                      <a:endParaRPr lang="es-CO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1604714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CIENCIAS SOCIALES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 anchor="b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0.6948</a:t>
                      </a:r>
                      <a:endParaRPr lang="es-CO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0,6741</a:t>
                      </a:r>
                      <a:endParaRPr lang="es-CO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0,6716</a:t>
                      </a:r>
                      <a:endParaRPr lang="es-CO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0,6762</a:t>
                      </a:r>
                      <a:endParaRPr lang="es-CO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0,6838</a:t>
                      </a:r>
                      <a:endParaRPr lang="es-CO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1036747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INGLES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 anchor="b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0.6519</a:t>
                      </a:r>
                      <a:endParaRPr lang="es-CO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0,6567</a:t>
                      </a:r>
                      <a:endParaRPr lang="es-CO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0,6459</a:t>
                      </a:r>
                      <a:endParaRPr lang="es-CO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0,6539</a:t>
                      </a:r>
                      <a:endParaRPr lang="es-CO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0,6483</a:t>
                      </a:r>
                      <a:endParaRPr lang="es-CO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9804087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INDICE TOTAL ICFES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 anchor="b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0.7208</a:t>
                      </a:r>
                      <a:endParaRPr lang="es-CO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0,714</a:t>
                      </a:r>
                      <a:endParaRPr lang="es-CO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0,7133</a:t>
                      </a:r>
                      <a:endParaRPr lang="es-CO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0,7138</a:t>
                      </a:r>
                      <a:endParaRPr lang="es-CO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0,7148</a:t>
                      </a:r>
                      <a:endParaRPr lang="es-CO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2237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0457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CUENTAS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RREZ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 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FÓMEQUE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FEBRERO, 2017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0" y="116632"/>
            <a:ext cx="8748464" cy="768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FUNDACIÓN: 		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1948 por Monseñor Agustín 					Gutiérrez.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OFICIALIZACIÓN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	3 de diciembre de 1996 mediante 				Ordenanza 062.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-1348740" algn="just">
              <a:lnSpc>
                <a:spcPct val="115000"/>
              </a:lnSpc>
              <a:spcAft>
                <a:spcPts val="0"/>
              </a:spcAft>
            </a:pPr>
            <a:r>
              <a:rPr lang="es-CO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ÚLTIMA APROBACIÓN: 	Resolución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004548 de 2003. 				Bachillerato Adulto Resolución 				009848 de 2005</a:t>
            </a:r>
          </a:p>
          <a:p>
            <a:pPr marL="1348740" indent="-1348740" algn="just">
              <a:lnSpc>
                <a:spcPct val="115000"/>
              </a:lnSpc>
              <a:spcAft>
                <a:spcPts val="0"/>
              </a:spcAft>
            </a:pPr>
            <a:r>
              <a:rPr lang="es-CO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Jornada Única: </a:t>
            </a:r>
            <a:r>
              <a:rPr lang="es-ES" sz="2800" dirty="0" smtClean="0"/>
              <a:t>Res. </a:t>
            </a:r>
            <a:r>
              <a:rPr lang="es-ES" sz="2800" dirty="0"/>
              <a:t>005021 de </a:t>
            </a:r>
            <a:r>
              <a:rPr lang="es-ES" sz="2800" dirty="0" smtClean="0"/>
              <a:t>				2018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-1348740" algn="just">
              <a:lnSpc>
                <a:spcPct val="115000"/>
              </a:lnSpc>
              <a:spcAft>
                <a:spcPts val="0"/>
              </a:spcAft>
            </a:pPr>
            <a:r>
              <a:rPr lang="es-CO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CÓDIGO ICFES: 		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Jornada Ordinaria 008508. 				Adultos 126979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89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-52738" y="63975"/>
            <a:ext cx="9036496" cy="132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3600" b="1" dirty="0" smtClean="0">
                <a:solidFill>
                  <a:prstClr val="black"/>
                </a:solidFill>
                <a:latin typeface="Algerian" panose="04020705040A02060702" pitchFamily="82" charset="0"/>
              </a:rPr>
              <a:t>15.   </a:t>
            </a:r>
            <a:r>
              <a:rPr lang="es-CO" sz="3600" b="1" dirty="0">
                <a:latin typeface="Algerian" pitchFamily="82" charset="0"/>
              </a:rPr>
              <a:t>ACCESO A PROGRAMAS DE </a:t>
            </a:r>
            <a:r>
              <a:rPr lang="es-CO" sz="3600" b="1" dirty="0" smtClean="0">
                <a:latin typeface="Algerian" pitchFamily="82" charset="0"/>
              </a:rPr>
              <a:t>	BIENESTAR ESTUDIANTIL</a:t>
            </a:r>
            <a:endParaRPr lang="es-CO" dirty="0">
              <a:solidFill>
                <a:prstClr val="black"/>
              </a:solidFill>
              <a:latin typeface="Algerian" pitchFamily="82" charset="0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372563413"/>
              </p:ext>
            </p:extLst>
          </p:nvPr>
        </p:nvGraphicFramePr>
        <p:xfrm>
          <a:off x="395536" y="1340768"/>
          <a:ext cx="8316924" cy="527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936695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8372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257165"/>
              </p:ext>
            </p:extLst>
          </p:nvPr>
        </p:nvGraphicFramePr>
        <p:xfrm>
          <a:off x="1115616" y="908720"/>
          <a:ext cx="71287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599574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0" y="63975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3600" b="1" dirty="0" smtClean="0">
                <a:latin typeface="Bodoni MT" pitchFamily="18" charset="0"/>
              </a:rPr>
              <a:t>RECURSOS</a:t>
            </a:r>
          </a:p>
          <a:p>
            <a:pPr lvl="0" algn="ctr"/>
            <a:r>
              <a:rPr lang="es-CO" sz="2800" b="1" dirty="0" smtClean="0">
                <a:latin typeface="Bodoni MT" pitchFamily="18" charset="0"/>
              </a:rPr>
              <a:t>PRESUPUESTO DE INGRESOS</a:t>
            </a:r>
            <a:endParaRPr lang="es-CO" sz="2800" dirty="0">
              <a:latin typeface="Bodoni MT" pitchFamily="18" charset="0"/>
            </a:endParaRPr>
          </a:p>
          <a:p>
            <a:pPr lvl="0" algn="just"/>
            <a:r>
              <a:rPr lang="es-CO" sz="2400" b="1" dirty="0"/>
              <a:t>				</a:t>
            </a:r>
            <a:endParaRPr lang="es-CO" sz="2400" dirty="0"/>
          </a:p>
        </p:txBody>
      </p:sp>
      <p:graphicFrame>
        <p:nvGraphicFramePr>
          <p:cNvPr id="7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665770"/>
              </p:ext>
            </p:extLst>
          </p:nvPr>
        </p:nvGraphicFramePr>
        <p:xfrm>
          <a:off x="916636" y="1554253"/>
          <a:ext cx="8098691" cy="541105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3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915">
                  <a:extLst>
                    <a:ext uri="{9D8B030D-6E8A-4147-A177-3AD203B41FA5}">
                      <a16:colId xmlns:a16="http://schemas.microsoft.com/office/drawing/2014/main" val="3835018926"/>
                    </a:ext>
                  </a:extLst>
                </a:gridCol>
                <a:gridCol w="2283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746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Ingresos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Presupuestado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Recaudado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16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Recursos propios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18.000.000=</a:t>
                      </a:r>
                      <a:endParaRPr lang="es-CO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9.181.700=</a:t>
                      </a:r>
                      <a:endParaRPr lang="es-CO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099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Transferencias </a:t>
                      </a:r>
                      <a:r>
                        <a:rPr lang="es-CO" sz="18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conpes</a:t>
                      </a: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2022, Gratuidad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109.386.740=</a:t>
                      </a:r>
                      <a:endParaRPr lang="es-CO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90.743.593=</a:t>
                      </a:r>
                      <a:endParaRPr lang="es-CO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099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Otras transferencias: Departamento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8.596.197=</a:t>
                      </a:r>
                      <a:endParaRPr lang="es-CO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533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Recursos de Capital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30.956.884=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533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PRESUPUESTO 2022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22860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$ 139.478.374</a:t>
                      </a:r>
                    </a:p>
                    <a:p>
                      <a:pPr marL="22860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2207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7265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77122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3752" y="63975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3600" b="1" dirty="0" smtClean="0">
                <a:latin typeface="Bodoni MT" pitchFamily="18" charset="0"/>
              </a:rPr>
              <a:t>INGRESOS</a:t>
            </a:r>
          </a:p>
          <a:p>
            <a:pPr lvl="0" algn="ctr"/>
            <a:r>
              <a:rPr lang="es-CO" sz="2400" b="1" dirty="0" smtClean="0">
                <a:latin typeface="Bodoni MT" pitchFamily="18" charset="0"/>
              </a:rPr>
              <a:t>Recursos propios</a:t>
            </a:r>
            <a:endParaRPr lang="es-CO" sz="2400" dirty="0">
              <a:latin typeface="Bodoni MT" pitchFamily="18" charset="0"/>
            </a:endParaRPr>
          </a:p>
          <a:p>
            <a:pPr lvl="0" algn="just"/>
            <a:r>
              <a:rPr lang="es-CO" sz="2400" b="1" dirty="0"/>
              <a:t>				</a:t>
            </a:r>
            <a:endParaRPr lang="es-CO" sz="2400" dirty="0"/>
          </a:p>
        </p:txBody>
      </p:sp>
      <p:graphicFrame>
        <p:nvGraphicFramePr>
          <p:cNvPr id="6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854993"/>
              </p:ext>
            </p:extLst>
          </p:nvPr>
        </p:nvGraphicFramePr>
        <p:xfrm>
          <a:off x="677753" y="1628802"/>
          <a:ext cx="7788493" cy="413056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353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4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211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Certificaciones y Constancias de Estudio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913.000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211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Derechos Académicos Ed. Formal Adultos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2.233.000 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465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Arrendamiento de Bienes y Servicios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4.233.700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465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Fotocopias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1.802.000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5400700"/>
                  </a:ext>
                </a:extLst>
              </a:tr>
              <a:tr h="747211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 INGRESOS PROPIOS A </a:t>
                      </a: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 </a:t>
                      </a: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JUNIO </a:t>
                      </a: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2022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$ 9.181.700=</a:t>
                      </a:r>
                      <a:endParaRPr lang="es-CO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208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80528" y="15849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337754739"/>
              </p:ext>
            </p:extLst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24869" y="188640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3600" b="1" dirty="0" smtClean="0">
                <a:latin typeface="Bodoni MT" pitchFamily="18" charset="0"/>
              </a:rPr>
              <a:t>INGRESOS</a:t>
            </a:r>
          </a:p>
          <a:p>
            <a:pPr lvl="0" algn="ctr"/>
            <a:r>
              <a:rPr lang="es-CO" sz="2400" b="1" dirty="0" smtClean="0">
                <a:latin typeface="Bodoni MT" pitchFamily="18" charset="0"/>
              </a:rPr>
              <a:t>Transferencias departamento</a:t>
            </a:r>
            <a:endParaRPr lang="es-CO" sz="2400" dirty="0">
              <a:latin typeface="Bodoni MT" pitchFamily="18" charset="0"/>
            </a:endParaRPr>
          </a:p>
          <a:p>
            <a:pPr lvl="0" algn="just"/>
            <a:r>
              <a:rPr lang="es-CO" sz="2400" b="1" dirty="0"/>
              <a:t>				</a:t>
            </a:r>
            <a:endParaRPr lang="es-CO" sz="2400" dirty="0"/>
          </a:p>
        </p:txBody>
      </p:sp>
      <p:graphicFrame>
        <p:nvGraphicFramePr>
          <p:cNvPr id="7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97197"/>
              </p:ext>
            </p:extLst>
          </p:nvPr>
        </p:nvGraphicFramePr>
        <p:xfrm>
          <a:off x="642366" y="1846693"/>
          <a:ext cx="7859268" cy="213517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466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3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Servicio de Internet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7.086.000 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6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Servicios públicos: energía eléctrica</a:t>
                      </a:r>
                      <a:endParaRPr lang="es-CO" sz="20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1.510.197</a:t>
                      </a:r>
                      <a:endParaRPr lang="es-CO" sz="20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3036813"/>
                  </a:ext>
                </a:extLst>
              </a:tr>
              <a:tr h="695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 TRANSFERENCIAS DPTO.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 </a:t>
                      </a: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8.596.197  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5160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34961" y="-1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089805364"/>
              </p:ext>
            </p:extLst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07504" y="2799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s-CO" sz="2400" b="1" dirty="0" smtClean="0">
              <a:latin typeface="Algerian" pitchFamily="82" charset="0"/>
            </a:endParaRPr>
          </a:p>
          <a:p>
            <a:pPr lvl="0" algn="ctr"/>
            <a:r>
              <a:rPr lang="es-CO" sz="2400" b="1" dirty="0" smtClean="0">
                <a:latin typeface="Bodoni MT" pitchFamily="18" charset="0"/>
              </a:rPr>
              <a:t>INGRESOS</a:t>
            </a:r>
          </a:p>
          <a:p>
            <a:pPr lvl="0" algn="ctr"/>
            <a:r>
              <a:rPr lang="es-CO" sz="2400" b="1" dirty="0" smtClean="0">
                <a:latin typeface="Bodoni MT" pitchFamily="18" charset="0"/>
              </a:rPr>
              <a:t>Recursos de Capital</a:t>
            </a:r>
            <a:endParaRPr lang="es-CO" sz="2400" dirty="0">
              <a:latin typeface="Bodoni MT" pitchFamily="18" charset="0"/>
            </a:endParaRPr>
          </a:p>
          <a:p>
            <a:pPr lvl="0" algn="just"/>
            <a:r>
              <a:rPr lang="es-CO" sz="2400" b="1" dirty="0"/>
              <a:t>				</a:t>
            </a:r>
            <a:endParaRPr lang="es-CO" sz="24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512664"/>
              </p:ext>
            </p:extLst>
          </p:nvPr>
        </p:nvGraphicFramePr>
        <p:xfrm>
          <a:off x="607405" y="1917257"/>
          <a:ext cx="7997043" cy="441623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466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3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Saldo Recursos Propios vigencia anterior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13.342.309 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Saldo recursos de gratuidad (Vigencia Anterior)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7.223.735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Rendimientos financieros Recursos propios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138.400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Rendimientos </a:t>
                      </a: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financieros R. Gratuidad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191,378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6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Transferencias del Departamento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10.061062</a:t>
                      </a:r>
                      <a:endParaRPr lang="es-CO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3160356"/>
                  </a:ext>
                </a:extLst>
              </a:tr>
              <a:tr h="695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 RECURSOS DE CAPITAL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 </a:t>
                      </a: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30.956.884  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495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53752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3752" y="63975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3600" b="1" dirty="0" smtClean="0">
                <a:latin typeface="Bodoni MT" pitchFamily="18" charset="0"/>
              </a:rPr>
              <a:t>EGRESOS</a:t>
            </a:r>
          </a:p>
          <a:p>
            <a:pPr lvl="0" algn="ctr"/>
            <a:r>
              <a:rPr lang="es-CO" sz="2400" b="1" dirty="0" smtClean="0">
                <a:latin typeface="Bodoni MT" pitchFamily="18" charset="0"/>
              </a:rPr>
              <a:t>Ejecución Recursos Propios</a:t>
            </a:r>
            <a:endParaRPr lang="es-CO" sz="2400" dirty="0"/>
          </a:p>
        </p:txBody>
      </p:sp>
      <p:graphicFrame>
        <p:nvGraphicFramePr>
          <p:cNvPr id="7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570320"/>
              </p:ext>
            </p:extLst>
          </p:nvPr>
        </p:nvGraphicFramePr>
        <p:xfrm>
          <a:off x="-44235" y="1773257"/>
          <a:ext cx="7941564" cy="233073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912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9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Servicio telefónico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</a:t>
                      </a:r>
                      <a:r>
                        <a:rPr lang="es-CO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835.825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Materiales y suministros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$ 3.484.300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2518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Servicio de Internet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$ 1.250.000</a:t>
                      </a: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 GASTOS CON R.</a:t>
                      </a:r>
                      <a:r>
                        <a:rPr lang="es-CO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PROPIOS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$5.570.125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SALDO RECURSOS PROPIOS</a:t>
                      </a:r>
                      <a:r>
                        <a:rPr lang="es-CO" sz="20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O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(Recaudado)</a:t>
                      </a:r>
                      <a:endParaRPr lang="es-CO" sz="20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$ 3.611.575</a:t>
                      </a:r>
                      <a:endParaRPr lang="es-CO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97968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SALDO RECURSOS PROPIOS (Presupuestado)</a:t>
                      </a:r>
                      <a:endParaRPr lang="es-CO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$ 12.429.875 </a:t>
                      </a:r>
                      <a:endParaRPr lang="es-CO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0347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6780" y="26965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3752" y="63975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3600" b="1" dirty="0" smtClean="0">
                <a:latin typeface="Bodoni MT" pitchFamily="18" charset="0"/>
              </a:rPr>
              <a:t>EGRESOS</a:t>
            </a:r>
          </a:p>
          <a:p>
            <a:pPr lvl="0" algn="ctr"/>
            <a:r>
              <a:rPr lang="es-CO" sz="2400" b="1" dirty="0" smtClean="0">
                <a:latin typeface="Bodoni MT" pitchFamily="18" charset="0"/>
              </a:rPr>
              <a:t>Ejecución Transferencias del Departamento</a:t>
            </a:r>
            <a:endParaRPr lang="es-CO" sz="2400" dirty="0"/>
          </a:p>
        </p:txBody>
      </p:sp>
      <p:graphicFrame>
        <p:nvGraphicFramePr>
          <p:cNvPr id="8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352859"/>
              </p:ext>
            </p:extLst>
          </p:nvPr>
        </p:nvGraphicFramePr>
        <p:xfrm>
          <a:off x="323528" y="2289792"/>
          <a:ext cx="7941564" cy="10801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638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Energía</a:t>
                      </a:r>
                      <a:r>
                        <a:rPr lang="es-CO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Eléctrica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$1.510.197</a:t>
                      </a:r>
                      <a:r>
                        <a:rPr lang="es-CO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 GASTOS TRANSFERENCIAS DEPTO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$1.510.197</a:t>
                      </a:r>
                      <a:r>
                        <a:rPr lang="es-CO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SALDO TRNASFERENCIAS</a:t>
                      </a:r>
                      <a:r>
                        <a:rPr lang="es-CO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DEPTO</a:t>
                      </a:r>
                      <a:endParaRPr lang="es-CO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$</a:t>
                      </a:r>
                      <a:r>
                        <a:rPr lang="es-CO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7.086.000</a:t>
                      </a:r>
                      <a:r>
                        <a:rPr lang="es-CO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CO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798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2367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07504" y="2799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2400" b="1" dirty="0" smtClean="0">
                <a:latin typeface="Bodoni MT" pitchFamily="18" charset="0"/>
              </a:rPr>
              <a:t>EJECUCIÓN RECURSOS DE CAPITAL</a:t>
            </a:r>
            <a:endParaRPr lang="es-CO" sz="2400" dirty="0">
              <a:latin typeface="Bodoni MT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62368"/>
              </p:ext>
            </p:extLst>
          </p:nvPr>
        </p:nvGraphicFramePr>
        <p:xfrm>
          <a:off x="696118" y="662311"/>
          <a:ext cx="7859268" cy="470261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466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Materiales y suministros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6.361.862</a:t>
                      </a:r>
                      <a:endParaRPr lang="es-CO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Insumos de aseo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8.718.300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Energía eléctrica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1.431.113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4040038"/>
                  </a:ext>
                </a:extLst>
              </a:tr>
              <a:tr h="584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Mantenimiento Infraestructura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2.326.350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3596211"/>
                  </a:ext>
                </a:extLst>
              </a:tr>
              <a:tr h="584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Gastos bancarios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138.400</a:t>
                      </a:r>
                      <a:endParaRPr lang="es-CO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5977862"/>
                  </a:ext>
                </a:extLst>
              </a:tr>
              <a:tr h="584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Seguros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6.213.260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072103"/>
                  </a:ext>
                </a:extLst>
              </a:tr>
              <a:tr h="584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Total Gastos con Recursos de Capital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$ 25.189.285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4688317"/>
                  </a:ext>
                </a:extLst>
              </a:tr>
              <a:tr h="584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Saldo recursos </a:t>
                      </a:r>
                      <a:r>
                        <a:rPr lang="es-CO" sz="20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 capital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$ 5.767.599</a:t>
                      </a:r>
                      <a:endParaRPr lang="es-CO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475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2160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23528" y="2799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s-CO" sz="2400" b="1" dirty="0" smtClean="0">
              <a:latin typeface="Algerian" pitchFamily="82" charset="0"/>
            </a:endParaRPr>
          </a:p>
          <a:p>
            <a:pPr lvl="0" algn="ctr"/>
            <a:r>
              <a:rPr lang="es-CO" sz="1600" b="1" dirty="0" smtClean="0">
                <a:latin typeface="Algerian" pitchFamily="82" charset="0"/>
              </a:rPr>
              <a:t>Ejecución recursos gratuidad (</a:t>
            </a:r>
            <a:r>
              <a:rPr lang="es-CO" sz="1600" b="1" dirty="0" err="1" smtClean="0">
                <a:latin typeface="Algerian" pitchFamily="82" charset="0"/>
              </a:rPr>
              <a:t>conpes</a:t>
            </a:r>
            <a:r>
              <a:rPr lang="es-CO" sz="2400" b="1" dirty="0" smtClean="0">
                <a:latin typeface="Algerian" pitchFamily="82" charset="0"/>
              </a:rPr>
              <a:t>)</a:t>
            </a:r>
            <a:endParaRPr lang="es-CO" sz="2400" dirty="0">
              <a:latin typeface="Algerian" pitchFamily="82" charset="0"/>
            </a:endParaRPr>
          </a:p>
          <a:p>
            <a:pPr lvl="0" algn="just"/>
            <a:r>
              <a:rPr lang="es-CO" sz="2400" b="1" dirty="0"/>
              <a:t>				</a:t>
            </a:r>
            <a:endParaRPr lang="es-CO" sz="24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998045"/>
              </p:ext>
            </p:extLst>
          </p:nvPr>
        </p:nvGraphicFramePr>
        <p:xfrm>
          <a:off x="662117" y="1009947"/>
          <a:ext cx="7819766" cy="498984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469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200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DESCRIPCION DEL GASTO 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2000" u="sng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VALOR PAGADO </a:t>
                      </a:r>
                      <a:endParaRPr lang="es-CO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806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Materiales</a:t>
                      </a:r>
                      <a:r>
                        <a:rPr lang="es-CO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y suministros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10.000.000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806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Materiales de ferretería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8.924.460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81033"/>
                  </a:ext>
                </a:extLst>
              </a:tr>
              <a:tr h="509806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Mantenimiento Infraestructura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10.833.000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112017"/>
                  </a:ext>
                </a:extLst>
              </a:tr>
              <a:tr h="509806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Equipos de oficina (Repuestos</a:t>
                      </a:r>
                      <a:r>
                        <a:rPr lang="es-CO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Fotocopiadora)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1.374.400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828650"/>
                  </a:ext>
                </a:extLst>
              </a:tr>
              <a:tr h="509806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Inscripciones</a:t>
                      </a:r>
                      <a:r>
                        <a:rPr lang="es-CO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y participaciones ajedrez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1.500.000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534628"/>
                  </a:ext>
                </a:extLst>
              </a:tr>
              <a:tr h="509806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Seguros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2.406,404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541183"/>
                  </a:ext>
                </a:extLst>
              </a:tr>
              <a:tr h="509806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Servicios prestados (Contadora, </a:t>
                      </a:r>
                      <a:r>
                        <a:rPr lang="es-CO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enerdía</a:t>
                      </a:r>
                      <a:r>
                        <a:rPr lang="es-CO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y </a:t>
                      </a:r>
                      <a:r>
                        <a:rPr lang="es-CO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mant</a:t>
                      </a:r>
                      <a:r>
                        <a:rPr lang="es-CO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 Equipos)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7.235,684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490786"/>
                  </a:ext>
                </a:extLst>
              </a:tr>
              <a:tr h="383313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Total Gastos con Recursos de gratuidad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$ 42.273.948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313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SaldoRecursos</a:t>
                      </a:r>
                      <a:r>
                        <a:rPr lang="es-CO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de gratuidad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$ 48.469.645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7029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CUENTAS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RREZ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 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FÓMEQUE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FEBRERO, 2017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97768" y="-99392"/>
            <a:ext cx="874846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2200" dirty="0"/>
          </a:p>
          <a:p>
            <a:pPr algn="ctr"/>
            <a:r>
              <a:rPr lang="es-CO" sz="4000" b="1" dirty="0">
                <a:latin typeface="Bodoni MT Condensed" pitchFamily="18" charset="0"/>
              </a:rPr>
              <a:t>INTEGRACIÓN</a:t>
            </a:r>
          </a:p>
          <a:p>
            <a:pPr algn="ctr"/>
            <a:endParaRPr lang="es-CO" sz="2600" dirty="0"/>
          </a:p>
          <a:p>
            <a:pPr algn="just"/>
            <a:r>
              <a:rPr lang="es-CO" sz="2800" dirty="0"/>
              <a:t>Mediante Resolución No. 003337 de 2002, al Colegio Departamental Monseñor Agustín Gutiérrez se integraron la Concentración urbana Agustín Gutiérrez y el Jardín Infantil Departamental y con la Resolución 1573 de 2005 se anexaron a la Institución las sedes rurales de Cananea, Carrizal, </a:t>
            </a:r>
            <a:r>
              <a:rPr lang="es-CO" sz="2800" dirty="0" err="1"/>
              <a:t>Chinia</a:t>
            </a:r>
            <a:r>
              <a:rPr lang="es-CO" sz="2800" dirty="0"/>
              <a:t>, </a:t>
            </a:r>
            <a:r>
              <a:rPr lang="es-CO" sz="2800" dirty="0" err="1"/>
              <a:t>Coasavistá</a:t>
            </a:r>
            <a:r>
              <a:rPr lang="es-CO" sz="2800" dirty="0"/>
              <a:t>, </a:t>
            </a:r>
            <a:r>
              <a:rPr lang="es-CO" sz="2800" dirty="0" err="1"/>
              <a:t>Cuéqueta</a:t>
            </a:r>
            <a:r>
              <a:rPr lang="es-CO" sz="2800" dirty="0"/>
              <a:t>, </a:t>
            </a:r>
            <a:r>
              <a:rPr lang="es-CO" sz="2800" dirty="0" err="1"/>
              <a:t>Cuequetica</a:t>
            </a:r>
            <a:r>
              <a:rPr lang="es-CO" sz="2800" dirty="0"/>
              <a:t>, El Cerezo, El </a:t>
            </a:r>
            <a:r>
              <a:rPr lang="es-CO" sz="2800" dirty="0" err="1"/>
              <a:t>Paval</a:t>
            </a:r>
            <a:r>
              <a:rPr lang="es-CO" sz="2800" dirty="0"/>
              <a:t>, El Tablón, </a:t>
            </a:r>
            <a:r>
              <a:rPr lang="es-CO" sz="2800" dirty="0" err="1"/>
              <a:t>Guachavita</a:t>
            </a:r>
            <a:r>
              <a:rPr lang="es-CO" sz="2800" dirty="0"/>
              <a:t>, </a:t>
            </a:r>
            <a:r>
              <a:rPr lang="es-CO" sz="2800" dirty="0" err="1"/>
              <a:t>Guane</a:t>
            </a:r>
            <a:r>
              <a:rPr lang="es-CO" sz="2800" dirty="0"/>
              <a:t>, Gramal, </a:t>
            </a:r>
            <a:r>
              <a:rPr lang="es-CO" sz="2800" dirty="0" err="1"/>
              <a:t>Hatoviejo</a:t>
            </a:r>
            <a:r>
              <a:rPr lang="es-CO" sz="2800" dirty="0"/>
              <a:t>, </a:t>
            </a:r>
            <a:r>
              <a:rPr lang="es-CO" sz="2800" dirty="0" smtClean="0"/>
              <a:t>La </a:t>
            </a:r>
            <a:r>
              <a:rPr lang="es-CO" sz="2800" dirty="0"/>
              <a:t>Chorrera, La Huerta, La </a:t>
            </a:r>
            <a:r>
              <a:rPr lang="es-CO" sz="2800" dirty="0" smtClean="0"/>
              <a:t>Margarita, </a:t>
            </a:r>
            <a:r>
              <a:rPr lang="es-CO" sz="2800" dirty="0" err="1"/>
              <a:t>Mortiñal</a:t>
            </a:r>
            <a:r>
              <a:rPr lang="es-CO" sz="2800" dirty="0"/>
              <a:t>, Laderas de Torres</a:t>
            </a:r>
            <a:r>
              <a:rPr lang="es-CO" sz="2800" dirty="0" smtClean="0"/>
              <a:t>, Lavadero, </a:t>
            </a:r>
            <a:r>
              <a:rPr lang="es-CO" sz="2800" dirty="0" err="1" smtClean="0"/>
              <a:t>Quebladablanca</a:t>
            </a:r>
            <a:r>
              <a:rPr lang="es-CO" sz="2800" dirty="0" smtClean="0"/>
              <a:t> </a:t>
            </a:r>
            <a:r>
              <a:rPr lang="es-CO" sz="2800" dirty="0"/>
              <a:t>y Susa.</a:t>
            </a:r>
          </a:p>
          <a:p>
            <a:pPr algn="just"/>
            <a:endParaRPr lang="es-CO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5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170760"/>
              </p:ext>
            </p:extLst>
          </p:nvPr>
        </p:nvGraphicFramePr>
        <p:xfrm>
          <a:off x="1859927" y="1702326"/>
          <a:ext cx="5420980" cy="218763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INGRESOS RECAUDADOS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22860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22860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$ 139.478.374=</a:t>
                      </a:r>
                    </a:p>
                    <a:p>
                      <a:pPr algn="l" fontAlgn="b"/>
                      <a:endParaRPr lang="es-CO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r>
                        <a:rPr lang="es-CO" sz="2000" dirty="0" smtClean="0">
                          <a:solidFill>
                            <a:schemeClr val="tx1"/>
                          </a:solidFill>
                          <a:effectLst/>
                        </a:rPr>
                        <a:t>GASTOS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$ 72.585.005=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SALDO POR EJECUTAR A </a:t>
                      </a: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</a:rPr>
                        <a:t>30 </a:t>
                      </a: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</a:rPr>
                        <a:t>JUNIO </a:t>
                      </a: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$ 66.893.369=</a:t>
                      </a:r>
                      <a:endParaRPr lang="es-CO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438487" y="258484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s-CO" sz="2400" b="1" dirty="0" smtClean="0">
              <a:latin typeface="Algerian" pitchFamily="82" charset="0"/>
            </a:endParaRPr>
          </a:p>
          <a:p>
            <a:pPr lvl="0" algn="ctr"/>
            <a:r>
              <a:rPr lang="es-CO" sz="1600" b="1" dirty="0" smtClean="0">
                <a:latin typeface="Algerian" pitchFamily="82" charset="0"/>
              </a:rPr>
              <a:t>BALANCE A 30 DE JUNIO DE </a:t>
            </a:r>
            <a:r>
              <a:rPr lang="es-CO" sz="1600" b="1" dirty="0" smtClean="0">
                <a:latin typeface="Algerian" pitchFamily="82" charset="0"/>
              </a:rPr>
              <a:t>2023</a:t>
            </a:r>
            <a:r>
              <a:rPr lang="es-CO" sz="2400" b="1" dirty="0"/>
              <a:t>				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463804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438487" y="258484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s-CO" sz="2400" b="1" dirty="0" smtClean="0">
              <a:latin typeface="Algerian" pitchFamily="82" charset="0"/>
            </a:endParaRPr>
          </a:p>
          <a:p>
            <a:pPr lvl="0" algn="ctr"/>
            <a:r>
              <a:rPr lang="es-CO" sz="1600" b="1" dirty="0" smtClean="0">
                <a:latin typeface="Algerian" pitchFamily="82" charset="0"/>
              </a:rPr>
              <a:t>Aportes de otras instancias</a:t>
            </a:r>
            <a:endParaRPr lang="es-CO" sz="2400" dirty="0">
              <a:latin typeface="Algerian" pitchFamily="82" charset="0"/>
            </a:endParaRPr>
          </a:p>
          <a:p>
            <a:pPr lvl="0" algn="just"/>
            <a:r>
              <a:rPr lang="es-CO" sz="2400" b="1" dirty="0"/>
              <a:t>				</a:t>
            </a:r>
            <a:endParaRPr lang="es-CO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755576" y="1052736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La Institución fue incluida en el proyecto de mejoramiento de la calidad educativa y ha contado con el acompañamiento de la Universidad La Sabana, La fundación Alquería y al Secretaría de educación.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Municipio colabora durante el primer semestre con el servicio de transporte escolar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El municipio también asumió el servicio de internet en la mayoría de las sedes rurales.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Se hizo por cuenta la alcaldía municipal la recuperación de la escuela de La Chorrera.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Hay un excelente colaboración para el desarrollo de convivencias y talleres de escuelas de padres por parte del Hospital San Vicente de Paúl, la Oficina de desarrollo social y la comisaría de familia.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0948448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623" y="44624"/>
            <a:ext cx="8748464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</a:pPr>
            <a:endParaRPr lang="es-CO" sz="16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defRPr/>
            </a:pPr>
            <a:endParaRPr lang="es-CO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21837" y="2967335"/>
            <a:ext cx="47003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Times New Roman"/>
              </a:rPr>
              <a:t>GRACIAS</a:t>
            </a:r>
            <a:endParaRPr lang="es-CO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0562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CUENTAS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RREZ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 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FÓMEQUE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FEBRERO, 2017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08032186"/>
              </p:ext>
            </p:extLst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0" y="332656"/>
            <a:ext cx="874846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latin typeface="Bodoni MT" pitchFamily="18" charset="0"/>
              </a:rPr>
              <a:t>SÍMBOLOS </a:t>
            </a:r>
            <a:r>
              <a:rPr lang="es-CO" sz="3600" b="1" dirty="0">
                <a:latin typeface="Bodoni MT" pitchFamily="18" charset="0"/>
              </a:rPr>
              <a:t>INSTITUCIONALES</a:t>
            </a:r>
            <a:endParaRPr lang="es-CO" sz="3600" dirty="0">
              <a:latin typeface="Bodoni MT" pitchFamily="18" charset="0"/>
            </a:endParaRPr>
          </a:p>
          <a:p>
            <a:endParaRPr lang="es-CO" b="1" dirty="0"/>
          </a:p>
          <a:p>
            <a:r>
              <a:rPr lang="es-CO" sz="3500" b="1" dirty="0"/>
              <a:t>LA BANDERA</a:t>
            </a:r>
            <a:endParaRPr lang="es-CO" sz="35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776" y="965359"/>
            <a:ext cx="4320480" cy="57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62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757047488"/>
              </p:ext>
            </p:extLst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0" y="332656"/>
            <a:ext cx="874846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b="1" dirty="0">
              <a:solidFill>
                <a:prstClr val="black"/>
              </a:solidFill>
            </a:endParaRPr>
          </a:p>
          <a:p>
            <a:r>
              <a:rPr lang="es-CO" sz="3500" b="1" dirty="0" smtClean="0">
                <a:solidFill>
                  <a:prstClr val="black"/>
                </a:solidFill>
              </a:rPr>
              <a:t>EL ESCUDO</a:t>
            </a:r>
            <a:endParaRPr lang="es-CO" sz="3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8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CUENTAS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RREZ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 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FÓMEQUE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FEBRERO, 2017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882" y="0"/>
            <a:ext cx="8748464" cy="6944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3500" b="1" dirty="0" smtClean="0">
                <a:ea typeface="Calibri"/>
                <a:cs typeface="Times New Roman"/>
              </a:rPr>
              <a:t>EL HIMNO   	 </a:t>
            </a:r>
            <a:r>
              <a:rPr lang="es-CO" sz="2500" dirty="0" smtClean="0">
                <a:ea typeface="Calibri"/>
                <a:cs typeface="Times New Roman"/>
              </a:rPr>
              <a:t>Adelante </a:t>
            </a:r>
            <a:r>
              <a:rPr lang="es-CO" sz="2500" dirty="0" err="1">
                <a:ea typeface="Calibri"/>
                <a:cs typeface="Times New Roman"/>
              </a:rPr>
              <a:t>fomequeños</a:t>
            </a:r>
            <a:r>
              <a:rPr lang="es-CO" sz="2500" dirty="0">
                <a:ea typeface="Calibri"/>
                <a:cs typeface="Times New Roman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O" sz="2500" dirty="0">
                <a:ea typeface="Calibri"/>
                <a:cs typeface="Times New Roman"/>
              </a:rPr>
              <a:t>es la hora de triunfar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O" sz="2500" dirty="0">
                <a:ea typeface="Calibri"/>
                <a:cs typeface="Times New Roman"/>
              </a:rPr>
              <a:t>el colegio nos ofrece </a:t>
            </a:r>
          </a:p>
          <a:p>
            <a:pPr algn="ctr">
              <a:spcAft>
                <a:spcPts val="0"/>
              </a:spcAft>
            </a:pPr>
            <a:r>
              <a:rPr lang="es-CO" sz="2500" dirty="0">
                <a:ea typeface="Calibri"/>
                <a:cs typeface="Times New Roman"/>
              </a:rPr>
              <a:t>la formación integral (bis)</a:t>
            </a:r>
          </a:p>
          <a:p>
            <a:pPr marL="457200" algn="ctr">
              <a:spcAft>
                <a:spcPts val="0"/>
              </a:spcAft>
            </a:pPr>
            <a:r>
              <a:rPr lang="es-CO" sz="2500" dirty="0">
                <a:ea typeface="Calibri"/>
                <a:cs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es-CO" sz="2500" dirty="0">
                <a:ea typeface="Calibri"/>
                <a:cs typeface="Times New Roman"/>
              </a:rPr>
              <a:t>La música y los deportes</a:t>
            </a:r>
          </a:p>
          <a:p>
            <a:pPr algn="ctr">
              <a:spcAft>
                <a:spcPts val="0"/>
              </a:spcAft>
            </a:pPr>
            <a:r>
              <a:rPr lang="es-CO" sz="2500" dirty="0">
                <a:ea typeface="Calibri"/>
                <a:cs typeface="Times New Roman"/>
              </a:rPr>
              <a:t>el arte y la religión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O" sz="2500" dirty="0">
                <a:ea typeface="Calibri"/>
                <a:cs typeface="Times New Roman"/>
              </a:rPr>
              <a:t>constituyen el legado</a:t>
            </a:r>
          </a:p>
          <a:p>
            <a:pPr algn="ctr">
              <a:spcAft>
                <a:spcPts val="0"/>
              </a:spcAft>
            </a:pPr>
            <a:r>
              <a:rPr lang="es-CO" sz="2500" dirty="0">
                <a:ea typeface="Calibri"/>
                <a:cs typeface="Times New Roman"/>
              </a:rPr>
              <a:t>del ilustre fundador.</a:t>
            </a:r>
          </a:p>
          <a:p>
            <a:pPr marL="457200" algn="ctr">
              <a:spcAft>
                <a:spcPts val="0"/>
              </a:spcAft>
            </a:pPr>
            <a:r>
              <a:rPr lang="es-CO" sz="2500" dirty="0">
                <a:ea typeface="Calibri"/>
                <a:cs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es-CO" sz="2500" dirty="0">
                <a:ea typeface="Calibri"/>
                <a:cs typeface="Times New Roman"/>
              </a:rPr>
              <a:t>El colegio nos invita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O" sz="2500" dirty="0">
                <a:ea typeface="Calibri"/>
                <a:cs typeface="Times New Roman"/>
              </a:rPr>
              <a:t>comencemos a estudiar,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O" sz="2500" dirty="0">
                <a:ea typeface="Calibri"/>
                <a:cs typeface="Times New Roman"/>
              </a:rPr>
              <a:t>mañana será muy tarde</a:t>
            </a:r>
          </a:p>
          <a:p>
            <a:pPr algn="ctr">
              <a:spcAft>
                <a:spcPts val="0"/>
              </a:spcAft>
            </a:pPr>
            <a:r>
              <a:rPr lang="es-CO" sz="2500" dirty="0">
                <a:ea typeface="Calibri"/>
                <a:cs typeface="Times New Roman"/>
              </a:rPr>
              <a:t>para poder progresar.</a:t>
            </a:r>
          </a:p>
          <a:p>
            <a:pPr algn="ctr">
              <a:spcAft>
                <a:spcPts val="0"/>
              </a:spcAft>
            </a:pPr>
            <a:r>
              <a:rPr lang="es-CO" sz="2500" dirty="0">
                <a:ea typeface="Calibri"/>
                <a:cs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es-CO" sz="2500" dirty="0">
                <a:ea typeface="Calibri"/>
                <a:cs typeface="Times New Roman"/>
              </a:rPr>
              <a:t>Adelante…</a:t>
            </a:r>
          </a:p>
        </p:txBody>
      </p:sp>
    </p:spTree>
    <p:extLst>
      <p:ext uri="{BB962C8B-B14F-4D97-AF65-F5344CB8AC3E}">
        <p14:creationId xmlns:p14="http://schemas.microsoft.com/office/powerpoint/2010/main" val="18928642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CUENTAS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RREZ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 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FÓMEQUE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FEBRERO, 2017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39552" y="332656"/>
            <a:ext cx="8208912" cy="623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3600" b="1" dirty="0" smtClean="0">
                <a:latin typeface="Bodoni MT" pitchFamily="18" charset="0"/>
                <a:ea typeface="Calibri"/>
                <a:cs typeface="Times New Roman"/>
              </a:rPr>
              <a:t>HORIZONTE </a:t>
            </a:r>
            <a:r>
              <a:rPr lang="es-CO" sz="3600" b="1" dirty="0">
                <a:latin typeface="Bodoni MT" pitchFamily="18" charset="0"/>
                <a:ea typeface="Calibri"/>
                <a:cs typeface="Times New Roman"/>
              </a:rPr>
              <a:t>INSTITUCIONAL</a:t>
            </a:r>
            <a:endParaRPr lang="es-CO" sz="3200" dirty="0">
              <a:latin typeface="Bodoni MT" pitchFamily="18" charset="0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s-CO" dirty="0">
                <a:latin typeface="Bodoni MT" pitchFamily="18" charset="0"/>
                <a:ea typeface="Calibri"/>
                <a:cs typeface="Times New Roman"/>
              </a:rPr>
              <a:t> </a:t>
            </a:r>
            <a:endParaRPr lang="es-CO" sz="1600" dirty="0" smtClean="0">
              <a:latin typeface="Bodoni MT" pitchFamily="18" charset="0"/>
              <a:ea typeface="Calibri"/>
              <a:cs typeface="Times New Roman"/>
            </a:endParaRPr>
          </a:p>
          <a:p>
            <a:pPr lvl="1" algn="ctr">
              <a:lnSpc>
                <a:spcPct val="115000"/>
              </a:lnSpc>
              <a:spcAft>
                <a:spcPts val="0"/>
              </a:spcAft>
            </a:pPr>
            <a:r>
              <a:rPr lang="es-CO" sz="3500" b="1" dirty="0" smtClean="0">
                <a:latin typeface="Arial"/>
                <a:ea typeface="Calibri"/>
                <a:cs typeface="Times New Roman"/>
              </a:rPr>
              <a:t>VISIÓN</a:t>
            </a:r>
          </a:p>
          <a:p>
            <a:pPr lvl="1" algn="ctr">
              <a:lnSpc>
                <a:spcPct val="115000"/>
              </a:lnSpc>
              <a:spcAft>
                <a:spcPts val="0"/>
              </a:spcAft>
            </a:pPr>
            <a:endParaRPr lang="es-CO" sz="3500" dirty="0" smtClean="0">
              <a:ea typeface="Calibri"/>
              <a:cs typeface="Times New Roman"/>
            </a:endParaRPr>
          </a:p>
          <a:p>
            <a:pPr algn="just"/>
            <a:r>
              <a:rPr lang="es-ES" sz="3200" dirty="0" smtClean="0"/>
              <a:t>La </a:t>
            </a:r>
            <a:r>
              <a:rPr lang="es-ES" sz="3200" dirty="0"/>
              <a:t>Institución Educativa Departamental Monseñor   Agustín   Gutiérrez, en  el   2022,   será reconocida por la formación de personas íntegras, </a:t>
            </a:r>
            <a:r>
              <a:rPr lang="es-CO" sz="3200" dirty="0"/>
              <a:t>comprometidas con el fortalecimiento de la unidad familiar y la humanización de su entorno en el ámbito de la cultura, la ciencia y la tecnología.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968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 DE CUENTAS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endParaRPr lang="es-CO" sz="5400" b="1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RREZ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  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FÓMEQUE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  <a:p>
            <a:pPr algn="ctr">
              <a:defRPr/>
            </a:pPr>
            <a:r>
              <a:rPr lang="es-CO" sz="5400" b="1" dirty="0">
                <a:solidFill>
                  <a:srgbClr val="EEECE1">
                    <a:lumMod val="90000"/>
                  </a:srgbClr>
                </a:solidFill>
              </a:rPr>
              <a:t>FEBRERO, 2017</a:t>
            </a:r>
            <a:endParaRPr lang="es-CO" sz="5400" dirty="0">
              <a:solidFill>
                <a:srgbClr val="EEECE1">
                  <a:lumMod val="90000"/>
                </a:srgb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979712" y="28070"/>
          <a:ext cx="5738023" cy="671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899592" y="6085"/>
            <a:ext cx="7848872" cy="553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</a:pPr>
            <a:endParaRPr lang="es-CO" sz="16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1" algn="ctr">
              <a:lnSpc>
                <a:spcPct val="115000"/>
              </a:lnSpc>
            </a:pPr>
            <a:r>
              <a:rPr lang="es-CO" sz="3600" b="1" dirty="0" smtClean="0">
                <a:latin typeface="Arial"/>
                <a:ea typeface="Calibri"/>
                <a:cs typeface="Times New Roman"/>
              </a:rPr>
              <a:t>MISIÓN</a:t>
            </a:r>
            <a:r>
              <a:rPr lang="es-CO" sz="35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 </a:t>
            </a:r>
            <a:r>
              <a:rPr lang="es-CO" dirty="0">
                <a:latin typeface="Arial"/>
                <a:ea typeface="Calibri"/>
                <a:cs typeface="Times New Roman"/>
              </a:rPr>
              <a:t> </a:t>
            </a:r>
            <a:endParaRPr lang="es-CO" sz="1600" dirty="0">
              <a:ea typeface="Calibri"/>
              <a:cs typeface="Times New Roman"/>
            </a:endParaRPr>
          </a:p>
          <a:p>
            <a:endParaRPr lang="es-CO" sz="3200" dirty="0" smtClean="0"/>
          </a:p>
          <a:p>
            <a:pPr algn="just"/>
            <a:r>
              <a:rPr lang="es-CO" sz="3200" dirty="0" smtClean="0"/>
              <a:t>La </a:t>
            </a:r>
            <a:r>
              <a:rPr lang="es-CO" sz="3200" dirty="0"/>
              <a:t>I. E. D. Monseñor Agustín Gutiérrez, establecimiento público, respetuoso de la multiculturalidad, asume la formación de personas íntegras, comprometidas con el fortalecimiento de la unidad familiar y la humanización de su entorno en el ámbito de la cultura, la ciencia y la tecnología.</a:t>
            </a:r>
          </a:p>
          <a:p>
            <a:pPr>
              <a:defRPr/>
            </a:pPr>
            <a:r>
              <a:rPr lang="es-CO" sz="2000" dirty="0" smtClean="0">
                <a:solidFill>
                  <a:prstClr val="black"/>
                </a:solidFill>
              </a:rPr>
              <a:t>.</a:t>
            </a:r>
            <a:endParaRPr lang="es-CO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9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8653</TotalTime>
  <Words>1874</Words>
  <Application>Microsoft Office PowerPoint</Application>
  <PresentationFormat>Presentación en pantalla (4:3)</PresentationFormat>
  <Paragraphs>930</Paragraphs>
  <Slides>42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0" baseType="lpstr">
      <vt:lpstr>Aharoni</vt:lpstr>
      <vt:lpstr>Algerian</vt:lpstr>
      <vt:lpstr>Arial</vt:lpstr>
      <vt:lpstr>Bodoni MT</vt:lpstr>
      <vt:lpstr>Bodoni MT Condensed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Cpe</dc:creator>
  <cp:lastModifiedBy>ESTUDIANTE</cp:lastModifiedBy>
  <cp:revision>337</cp:revision>
  <dcterms:created xsi:type="dcterms:W3CDTF">2017-02-20T21:11:16Z</dcterms:created>
  <dcterms:modified xsi:type="dcterms:W3CDTF">2023-08-22T21:51:57Z</dcterms:modified>
</cp:coreProperties>
</file>